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47"/>
  </p:notesMasterIdLst>
  <p:sldIdLst>
    <p:sldId id="256" r:id="rId2"/>
    <p:sldId id="639" r:id="rId3"/>
    <p:sldId id="341" r:id="rId4"/>
    <p:sldId id="342" r:id="rId5"/>
    <p:sldId id="344" r:id="rId6"/>
    <p:sldId id="345" r:id="rId7"/>
    <p:sldId id="369" r:id="rId8"/>
    <p:sldId id="368" r:id="rId9"/>
    <p:sldId id="349" r:id="rId10"/>
    <p:sldId id="348" r:id="rId11"/>
    <p:sldId id="276" r:id="rId12"/>
    <p:sldId id="257" r:id="rId13"/>
    <p:sldId id="258" r:id="rId14"/>
    <p:sldId id="259" r:id="rId15"/>
    <p:sldId id="354" r:id="rId16"/>
    <p:sldId id="260" r:id="rId17"/>
    <p:sldId id="261" r:id="rId18"/>
    <p:sldId id="262" r:id="rId19"/>
    <p:sldId id="263" r:id="rId20"/>
    <p:sldId id="264" r:id="rId21"/>
    <p:sldId id="265" r:id="rId22"/>
    <p:sldId id="359" r:id="rId23"/>
    <p:sldId id="325" r:id="rId24"/>
    <p:sldId id="360" r:id="rId25"/>
    <p:sldId id="364" r:id="rId26"/>
    <p:sldId id="363" r:id="rId27"/>
    <p:sldId id="267" r:id="rId28"/>
    <p:sldId id="361" r:id="rId29"/>
    <p:sldId id="320" r:id="rId30"/>
    <p:sldId id="357" r:id="rId31"/>
    <p:sldId id="358" r:id="rId32"/>
    <p:sldId id="566" r:id="rId33"/>
    <p:sldId id="608" r:id="rId34"/>
    <p:sldId id="587" r:id="rId35"/>
    <p:sldId id="588" r:id="rId36"/>
    <p:sldId id="278" r:id="rId37"/>
    <p:sldId id="589" r:id="rId38"/>
    <p:sldId id="389" r:id="rId39"/>
    <p:sldId id="390" r:id="rId40"/>
    <p:sldId id="687" r:id="rId41"/>
    <p:sldId id="670" r:id="rId42"/>
    <p:sldId id="382" r:id="rId43"/>
    <p:sldId id="381" r:id="rId44"/>
    <p:sldId id="286" r:id="rId45"/>
    <p:sldId id="287" r:id="rId46"/>
    <p:sldId id="288" r:id="rId47"/>
    <p:sldId id="289" r:id="rId48"/>
    <p:sldId id="290" r:id="rId49"/>
    <p:sldId id="669" r:id="rId50"/>
    <p:sldId id="297" r:id="rId51"/>
    <p:sldId id="298" r:id="rId52"/>
    <p:sldId id="365" r:id="rId53"/>
    <p:sldId id="391" r:id="rId54"/>
    <p:sldId id="568" r:id="rId55"/>
    <p:sldId id="392" r:id="rId56"/>
    <p:sldId id="396" r:id="rId57"/>
    <p:sldId id="411" r:id="rId58"/>
    <p:sldId id="398" r:id="rId59"/>
    <p:sldId id="397" r:id="rId60"/>
    <p:sldId id="399" r:id="rId61"/>
    <p:sldId id="400" r:id="rId62"/>
    <p:sldId id="401" r:id="rId63"/>
    <p:sldId id="402" r:id="rId64"/>
    <p:sldId id="409" r:id="rId65"/>
    <p:sldId id="410" r:id="rId66"/>
    <p:sldId id="403" r:id="rId67"/>
    <p:sldId id="404" r:id="rId68"/>
    <p:sldId id="406" r:id="rId69"/>
    <p:sldId id="590" r:id="rId70"/>
    <p:sldId id="591" r:id="rId71"/>
    <p:sldId id="592" r:id="rId72"/>
    <p:sldId id="407" r:id="rId73"/>
    <p:sldId id="408" r:id="rId74"/>
    <p:sldId id="567" r:id="rId75"/>
    <p:sldId id="301" r:id="rId76"/>
    <p:sldId id="601" r:id="rId77"/>
    <p:sldId id="593" r:id="rId78"/>
    <p:sldId id="412" r:id="rId79"/>
    <p:sldId id="599" r:id="rId80"/>
    <p:sldId id="597" r:id="rId81"/>
    <p:sldId id="600" r:id="rId82"/>
    <p:sldId id="603" r:id="rId83"/>
    <p:sldId id="563" r:id="rId84"/>
    <p:sldId id="674" r:id="rId85"/>
    <p:sldId id="671" r:id="rId86"/>
    <p:sldId id="672" r:id="rId87"/>
    <p:sldId id="675" r:id="rId88"/>
    <p:sldId id="676" r:id="rId89"/>
    <p:sldId id="688" r:id="rId90"/>
    <p:sldId id="372" r:id="rId91"/>
    <p:sldId id="690" r:id="rId92"/>
    <p:sldId id="426" r:id="rId93"/>
    <p:sldId id="575" r:id="rId94"/>
    <p:sldId id="602" r:id="rId95"/>
    <p:sldId id="420" r:id="rId96"/>
    <p:sldId id="419" r:id="rId97"/>
    <p:sldId id="435" r:id="rId98"/>
    <p:sldId id="424" r:id="rId99"/>
    <p:sldId id="574" r:id="rId100"/>
    <p:sldId id="573" r:id="rId101"/>
    <p:sldId id="572" r:id="rId102"/>
    <p:sldId id="571" r:id="rId103"/>
    <p:sldId id="570" r:id="rId104"/>
    <p:sldId id="604" r:id="rId105"/>
    <p:sldId id="432" r:id="rId106"/>
    <p:sldId id="569" r:id="rId107"/>
    <p:sldId id="429" r:id="rId108"/>
    <p:sldId id="430" r:id="rId109"/>
    <p:sldId id="576" r:id="rId110"/>
    <p:sldId id="440" r:id="rId111"/>
    <p:sldId id="577" r:id="rId112"/>
    <p:sldId id="442" r:id="rId113"/>
    <p:sldId id="445" r:id="rId114"/>
    <p:sldId id="446" r:id="rId115"/>
    <p:sldId id="605" r:id="rId116"/>
    <p:sldId id="448" r:id="rId117"/>
    <p:sldId id="451" r:id="rId118"/>
    <p:sldId id="606" r:id="rId119"/>
    <p:sldId id="453" r:id="rId120"/>
    <p:sldId id="454" r:id="rId121"/>
    <p:sldId id="455" r:id="rId122"/>
    <p:sldId id="607" r:id="rId123"/>
    <p:sldId id="457" r:id="rId124"/>
    <p:sldId id="609" r:id="rId125"/>
    <p:sldId id="610" r:id="rId126"/>
    <p:sldId id="611" r:id="rId127"/>
    <p:sldId id="459" r:id="rId128"/>
    <p:sldId id="612" r:id="rId129"/>
    <p:sldId id="623" r:id="rId130"/>
    <p:sldId id="624" r:id="rId131"/>
    <p:sldId id="619" r:id="rId132"/>
    <p:sldId id="471" r:id="rId133"/>
    <p:sldId id="472" r:id="rId134"/>
    <p:sldId id="622" r:id="rId135"/>
    <p:sldId id="621" r:id="rId136"/>
    <p:sldId id="620" r:id="rId137"/>
    <p:sldId id="692" r:id="rId138"/>
    <p:sldId id="693" r:id="rId139"/>
    <p:sldId id="691" r:id="rId140"/>
    <p:sldId id="467" r:id="rId141"/>
    <p:sldId id="469" r:id="rId142"/>
    <p:sldId id="468" r:id="rId143"/>
    <p:sldId id="694" r:id="rId144"/>
    <p:sldId id="695" r:id="rId145"/>
    <p:sldId id="618" r:id="rId146"/>
    <p:sldId id="613" r:id="rId147"/>
    <p:sldId id="614" r:id="rId148"/>
    <p:sldId id="616" r:id="rId149"/>
    <p:sldId id="617" r:id="rId150"/>
    <p:sldId id="625" r:id="rId151"/>
    <p:sldId id="626" r:id="rId152"/>
    <p:sldId id="627" r:id="rId153"/>
    <p:sldId id="628" r:id="rId154"/>
    <p:sldId id="629" r:id="rId155"/>
    <p:sldId id="630" r:id="rId156"/>
    <p:sldId id="488" r:id="rId157"/>
    <p:sldId id="631" r:id="rId158"/>
    <p:sldId id="677" r:id="rId159"/>
    <p:sldId id="492" r:id="rId160"/>
    <p:sldId id="633" r:id="rId161"/>
    <p:sldId id="493" r:id="rId162"/>
    <p:sldId id="634" r:id="rId163"/>
    <p:sldId id="635" r:id="rId164"/>
    <p:sldId id="636" r:id="rId165"/>
    <p:sldId id="637" r:id="rId166"/>
    <p:sldId id="642" r:id="rId167"/>
    <p:sldId id="655" r:id="rId168"/>
    <p:sldId id="684" r:id="rId169"/>
    <p:sldId id="656" r:id="rId170"/>
    <p:sldId id="686" r:id="rId171"/>
    <p:sldId id="685" r:id="rId172"/>
    <p:sldId id="643" r:id="rId173"/>
    <p:sldId id="644" r:id="rId174"/>
    <p:sldId id="645" r:id="rId175"/>
    <p:sldId id="696" r:id="rId176"/>
    <p:sldId id="648" r:id="rId177"/>
    <p:sldId id="698" r:id="rId178"/>
    <p:sldId id="649" r:id="rId179"/>
    <p:sldId id="650" r:id="rId180"/>
    <p:sldId id="651" r:id="rId181"/>
    <p:sldId id="652" r:id="rId182"/>
    <p:sldId id="653" r:id="rId183"/>
    <p:sldId id="654" r:id="rId184"/>
    <p:sldId id="678" r:id="rId185"/>
    <p:sldId id="689" r:id="rId186"/>
    <p:sldId id="679" r:id="rId187"/>
    <p:sldId id="657" r:id="rId188"/>
    <p:sldId id="658" r:id="rId189"/>
    <p:sldId id="659" r:id="rId190"/>
    <p:sldId id="660" r:id="rId191"/>
    <p:sldId id="661" r:id="rId192"/>
    <p:sldId id="662" r:id="rId193"/>
    <p:sldId id="663" r:id="rId194"/>
    <p:sldId id="680" r:id="rId195"/>
    <p:sldId id="681" r:id="rId196"/>
    <p:sldId id="682" r:id="rId197"/>
    <p:sldId id="664" r:id="rId198"/>
    <p:sldId id="683" r:id="rId199"/>
    <p:sldId id="665" r:id="rId200"/>
    <p:sldId id="666" r:id="rId201"/>
    <p:sldId id="667" r:id="rId202"/>
    <p:sldId id="668" r:id="rId203"/>
    <p:sldId id="562" r:id="rId204"/>
    <p:sldId id="561" r:id="rId205"/>
    <p:sldId id="640" r:id="rId206"/>
    <p:sldId id="307" r:id="rId207"/>
    <p:sldId id="308" r:id="rId208"/>
    <p:sldId id="309" r:id="rId209"/>
    <p:sldId id="310" r:id="rId210"/>
    <p:sldId id="311" r:id="rId211"/>
    <p:sldId id="312" r:id="rId212"/>
    <p:sldId id="313" r:id="rId213"/>
    <p:sldId id="314" r:id="rId214"/>
    <p:sldId id="315" r:id="rId215"/>
    <p:sldId id="333" r:id="rId216"/>
    <p:sldId id="330" r:id="rId217"/>
    <p:sldId id="332" r:id="rId218"/>
    <p:sldId id="362" r:id="rId219"/>
    <p:sldId id="277" r:id="rId220"/>
    <p:sldId id="318" r:id="rId221"/>
    <p:sldId id="356" r:id="rId222"/>
    <p:sldId id="326" r:id="rId223"/>
    <p:sldId id="270" r:id="rId224"/>
    <p:sldId id="271" r:id="rId225"/>
    <p:sldId id="272" r:id="rId226"/>
    <p:sldId id="273" r:id="rId227"/>
    <p:sldId id="275" r:id="rId228"/>
    <p:sldId id="564" r:id="rId229"/>
    <p:sldId id="373" r:id="rId230"/>
    <p:sldId id="384" r:id="rId231"/>
    <p:sldId id="387" r:id="rId232"/>
    <p:sldId id="433" r:id="rId233"/>
    <p:sldId id="515" r:id="rId234"/>
    <p:sldId id="418" r:id="rId235"/>
    <p:sldId id="383" r:id="rId236"/>
    <p:sldId id="378" r:id="rId237"/>
    <p:sldId id="379" r:id="rId238"/>
    <p:sldId id="380" r:id="rId239"/>
    <p:sldId id="351" r:id="rId240"/>
    <p:sldId id="338" r:id="rId241"/>
    <p:sldId id="299" r:id="rId242"/>
    <p:sldId id="340" r:id="rId243"/>
    <p:sldId id="370" r:id="rId244"/>
    <p:sldId id="434" r:id="rId245"/>
    <p:sldId id="421" r:id="rId246"/>
  </p:sldIdLst>
  <p:sldSz cx="12188825" cy="6858000"/>
  <p:notesSz cx="6858000" cy="9144000"/>
  <p:embeddedFontLst>
    <p:embeddedFont>
      <p:font typeface="DM Mono" panose="020B0509040201040103" pitchFamily="49" charset="77"/>
      <p:regular r:id="rId248"/>
      <p:italic r:id="rId249"/>
    </p:embeddedFont>
    <p:embeddedFont>
      <p:font typeface="DM Mono Medium" panose="020F0502020204030204" pitchFamily="34" charset="0"/>
      <p:regular r:id="rId250"/>
      <p:italic r:id="rId251"/>
    </p:embeddedFont>
    <p:embeddedFont>
      <p:font typeface="DM Sans" pitchFamily="2" charset="77"/>
      <p:regular r:id="rId252"/>
      <p:bold r:id="rId253"/>
      <p:italic r:id="rId254"/>
      <p:boldItalic r:id="rId255"/>
    </p:embeddedFont>
    <p:embeddedFont>
      <p:font typeface="DM Sans Medium" pitchFamily="2" charset="77"/>
      <p:regular r:id="rId256"/>
      <p:bold r:id="rId257"/>
      <p:italic r:id="rId258"/>
      <p:boldItalic r:id="rId259"/>
    </p:embeddedFont>
    <p:embeddedFont>
      <p:font typeface="Impact" panose="020B0806030902050204" pitchFamily="34" charset="0"/>
      <p:regular r:id="rId260"/>
    </p:embeddedFont>
    <p:embeddedFont>
      <p:font typeface="Inter" panose="02000503000000020004" pitchFamily="2" charset="0"/>
      <p:regular r:id="rId261"/>
      <p:bold r:id="rId262"/>
    </p:embeddedFont>
    <p:embeddedFont>
      <p:font typeface="Nothing You Could Do" panose="02000000000000000000" pitchFamily="2" charset="0"/>
      <p:regular r:id="rId2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639"/>
            <p14:sldId id="341"/>
            <p14:sldId id="342"/>
            <p14:sldId id="344"/>
            <p14:sldId id="345"/>
            <p14:sldId id="369"/>
            <p14:sldId id="368"/>
            <p14:sldId id="349"/>
            <p14:sldId id="348"/>
          </p14:sldIdLst>
        </p14:section>
        <p14:section name="The bug - 5 mins (7:30)" id="{C14D927E-9464-7041-905F-4805733AF566}">
          <p14:sldIdLst>
            <p14:sldId id="276"/>
            <p14:sldId id="257"/>
            <p14:sldId id="258"/>
            <p14:sldId id="259"/>
            <p14:sldId id="354"/>
            <p14:sldId id="260"/>
            <p14:sldId id="261"/>
            <p14:sldId id="262"/>
            <p14:sldId id="263"/>
            <p14:sldId id="264"/>
            <p14:sldId id="265"/>
            <p14:sldId id="359"/>
            <p14:sldId id="325"/>
            <p14:sldId id="360"/>
            <p14:sldId id="364"/>
            <p14:sldId id="363"/>
            <p14:sldId id="267"/>
            <p14:sldId id="361"/>
            <p14:sldId id="320"/>
            <p14:sldId id="357"/>
            <p14:sldId id="358"/>
            <p14:sldId id="566"/>
          </p14:sldIdLst>
        </p14:section>
        <p14:section name="The test" id="{652D6630-AD7F-CC4B-98BF-78CD76FD9303}">
          <p14:sldIdLst>
            <p14:sldId id="608"/>
            <p14:sldId id="587"/>
            <p14:sldId id="588"/>
            <p14:sldId id="278"/>
            <p14:sldId id="589"/>
            <p14:sldId id="389"/>
            <p14:sldId id="390"/>
            <p14:sldId id="687"/>
            <p14:sldId id="670"/>
            <p14:sldId id="382"/>
            <p14:sldId id="381"/>
            <p14:sldId id="286"/>
            <p14:sldId id="287"/>
            <p14:sldId id="288"/>
            <p14:sldId id="289"/>
            <p14:sldId id="290"/>
            <p14:sldId id="669"/>
            <p14:sldId id="297"/>
            <p14:sldId id="298"/>
            <p14:sldId id="365"/>
            <p14:sldId id="391"/>
            <p14:sldId id="568"/>
            <p14:sldId id="392"/>
            <p14:sldId id="396"/>
            <p14:sldId id="411"/>
            <p14:sldId id="398"/>
            <p14:sldId id="397"/>
            <p14:sldId id="399"/>
            <p14:sldId id="400"/>
            <p14:sldId id="401"/>
            <p14:sldId id="402"/>
            <p14:sldId id="409"/>
            <p14:sldId id="410"/>
            <p14:sldId id="403"/>
            <p14:sldId id="404"/>
            <p14:sldId id="406"/>
            <p14:sldId id="590"/>
            <p14:sldId id="591"/>
            <p14:sldId id="592"/>
            <p14:sldId id="407"/>
            <p14:sldId id="408"/>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20"/>
            <p14:sldId id="419"/>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19"/>
            <p14:sldId id="471"/>
            <p14:sldId id="472"/>
            <p14:sldId id="622"/>
            <p14:sldId id="621"/>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42"/>
            <p14:sldId id="655"/>
            <p14:sldId id="684"/>
            <p14:sldId id="656"/>
            <p14:sldId id="686"/>
            <p14:sldId id="685"/>
            <p14:sldId id="643"/>
            <p14:sldId id="644"/>
            <p14:sldId id="645"/>
            <p14:sldId id="696"/>
            <p14:sldId id="648"/>
            <p14:sldId id="698"/>
            <p14:sldId id="649"/>
            <p14:sldId id="650"/>
            <p14:sldId id="651"/>
            <p14:sldId id="652"/>
            <p14:sldId id="653"/>
            <p14:sldId id="654"/>
            <p14:sldId id="678"/>
            <p14:sldId id="689"/>
            <p14:sldId id="679"/>
            <p14:sldId id="657"/>
            <p14:sldId id="658"/>
            <p14:sldId id="659"/>
            <p14:sldId id="660"/>
            <p14:sldId id="661"/>
            <p14:sldId id="662"/>
            <p14:sldId id="663"/>
            <p14:sldId id="680"/>
            <p14:sldId id="681"/>
            <p14:sldId id="682"/>
            <p14:sldId id="664"/>
            <p14:sldId id="683"/>
            <p14:sldId id="665"/>
            <p14:sldId id="666"/>
            <p14:sldId id="667"/>
            <p14:sldId id="668"/>
            <p14:sldId id="562"/>
            <p14:sldId id="561"/>
            <p14:sldId id="640"/>
            <p14:sldId id="307"/>
          </p14:sldIdLst>
        </p14:section>
        <p14:section name="Unused slides" id="{0224A10C-9B3A-BD44-9629-260EA2B90369}">
          <p14:sldIdLst>
            <p14:sldId id="308"/>
            <p14:sldId id="309"/>
            <p14:sldId id="310"/>
            <p14:sldId id="311"/>
            <p14:sldId id="312"/>
            <p14:sldId id="313"/>
            <p14:sldId id="314"/>
            <p14:sldId id="315"/>
            <p14:sldId id="333"/>
            <p14:sldId id="330"/>
            <p14:sldId id="332"/>
            <p14:sldId id="362"/>
            <p14:sldId id="277"/>
            <p14:sldId id="318"/>
            <p14:sldId id="356"/>
            <p14:sldId id="326"/>
            <p14:sldId id="270"/>
            <p14:sldId id="271"/>
            <p14:sldId id="272"/>
            <p14:sldId id="273"/>
            <p14:sldId id="275"/>
            <p14:sldId id="564"/>
            <p14:sldId id="373"/>
            <p14:sldId id="384"/>
            <p14:sldId id="387"/>
            <p14:sldId id="433"/>
            <p14:sldId id="515"/>
            <p14:sldId id="418"/>
            <p14:sldId id="383"/>
            <p14:sldId id="378"/>
            <p14:sldId id="379"/>
            <p14:sldId id="380"/>
            <p14:sldId id="351"/>
            <p14:sldId id="338"/>
            <p14:sldId id="299"/>
            <p14:sldId id="340"/>
            <p14:sldId id="370"/>
            <p14:sldId id="434"/>
            <p14:sldId id="4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B277"/>
    <a:srgbClr val="F16047"/>
    <a:srgbClr val="BFE8F1"/>
    <a:srgbClr val="85DDB5"/>
    <a:srgbClr val="00B6E0"/>
    <a:srgbClr val="FF6600"/>
    <a:srgbClr val="0086B3"/>
    <a:srgbClr val="795DA3"/>
    <a:srgbClr val="FFC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BC76AC-18A6-7C4B-9850-26DE6A1570C4}" v="264" dt="2022-06-23T01:48:11.170"/>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15"/>
    <p:restoredTop sz="95680"/>
  </p:normalViewPr>
  <p:slideViewPr>
    <p:cSldViewPr snapToGrid="0" snapToObjects="1">
      <p:cViewPr varScale="1">
        <p:scale>
          <a:sx n="98" d="100"/>
          <a:sy n="98" d="100"/>
        </p:scale>
        <p:origin x="224" y="296"/>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268"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1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12.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2.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13.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font" Target="fonts/font3.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14.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4.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15.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5.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16.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7.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8.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9.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10.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dirty="0"/>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b="0" i="0">
                <a:solidFill>
                  <a:schemeClr val="lt2"/>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dirty="0"/>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b="0" i="0">
                <a:solidFill>
                  <a:srgbClr val="666666"/>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0" i="0">
                <a:solidFill>
                  <a:schemeClr val="lt2"/>
                </a:solidFill>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dirty="0"/>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solidFill>
                  <a:schemeClr val="lt2"/>
                </a:solidFill>
                <a:latin typeface="DM Mono" panose="020B0509040201040103" pitchFamily="49" charset="77"/>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fld id="{00000000-1234-1234-1234-123412341234}" type="slidenum">
              <a:rPr lang="en" smtClean="0"/>
              <a:pPr/>
              <a:t>‹#›</a:t>
            </a:fld>
            <a:endParaRPr lang="en" dirty="0"/>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b="0" i="0">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184.xml"/><Relationship Id="rId1" Type="http://schemas.openxmlformats.org/officeDocument/2006/relationships/slideLayout" Target="../slideLayouts/slideLayout10.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jpeg"/><Relationship Id="rId9" Type="http://schemas.openxmlformats.org/officeDocument/2006/relationships/image" Target="../media/image63.sv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0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4.xml"/><Relationship Id="rId1" Type="http://schemas.openxmlformats.org/officeDocument/2006/relationships/slideLayout" Target="../slideLayouts/slideLayout57.xml"/><Relationship Id="rId4" Type="http://schemas.openxmlformats.org/officeDocument/2006/relationships/image" Target="../media/image29.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3.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67.png"/></Relationships>
</file>

<file path=ppt/slides/_rels/slide2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4.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5.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1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0.xml"/><Relationship Id="rId5" Type="http://schemas.openxmlformats.org/officeDocument/2006/relationships/image" Target="../media/image71.svg"/><Relationship Id="rId4" Type="http://schemas.openxmlformats.org/officeDocument/2006/relationships/image" Target="../media/image70.png"/></Relationships>
</file>

<file path=ppt/slides/_rels/slide219.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2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5.svg"/></Relationships>
</file>

<file path=ppt/slides/_rels/slide2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7.xml"/><Relationship Id="rId1" Type="http://schemas.openxmlformats.org/officeDocument/2006/relationships/slideLayout" Target="../slideLayouts/slideLayout10.xml"/><Relationship Id="rId4" Type="http://schemas.openxmlformats.org/officeDocument/2006/relationships/image" Target="../media/image38.svg"/></Relationships>
</file>

<file path=ppt/slides/_rels/slide2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8.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6.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8.xml"/><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8.sv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3.sv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43.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1.jp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1.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A story told with code</a:t>
            </a:r>
            <a:endParaRPr dirty="0"/>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512183" y="1204863"/>
            <a:ext cx="10025743" cy="830997"/>
          </a:xfrm>
          <a:prstGeom prst="rect">
            <a:avLst/>
          </a:prstGeom>
        </p:spPr>
        <p:txBody>
          <a:bodyPr wrap="square">
            <a:spAutoFit/>
          </a:bodyPr>
          <a:lstStyle/>
          <a:p>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business_id</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num_reviews</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795DA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584775"/>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
</a:t>
            </a:r>
            <a:endParaRPr lang="en-CA" sz="16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749245" y="3149564"/>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0" y="350500"/>
            <a:ext cx="12188825" cy="5685029"/>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766856" y="3041803"/>
            <a:ext cx="10866344" cy="29017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 </a:t>
            </a:r>
            <a:r>
              <a:rPr lang="en-CA" sz="1600" dirty="0">
                <a:solidFill>
                  <a:srgbClr val="795DA3"/>
                </a:solidFill>
                <a:latin typeface="DM Mono" panose="020B0509040201040103" pitchFamily="49" charset="77"/>
              </a:rPr>
              <a:t>transform</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A71D5D"/>
                </a:solidFill>
                <a:latin typeface="DM Mono" panose="020B0509040201040103" pitchFamily="49" charset="77"/>
              </a:rPr>
              <a:t>: </a:t>
            </a:r>
            <a:r>
              <a:rPr lang="en-CA" sz="1600" dirty="0">
                <a:solidFill>
                  <a:srgbClr val="795DA3"/>
                </a:solidFill>
                <a:latin typeface="DM Mono" panose="020B0509040201040103" pitchFamily="49" charset="77"/>
              </a:rPr>
              <a:t>datetime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datetime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today</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361800" y="3041803"/>
            <a:ext cx="11430000" cy="276998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848733"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21236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10997255" y="3154965"/>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10999349" y="3154965"/>
            <a:ext cx="10845897" cy="2554545"/>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8289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761954" y="3154965"/>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86236"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634472" y="461770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761954" y="3154965"/>
            <a:ext cx="10845897" cy="1569660"/>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587095" y="4724334"/>
            <a:ext cx="10845896" cy="2730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6856" y="46836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0017" y="4597260"/>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590508" y="3181037"/>
            <a:ext cx="10845897" cy="145378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587095" y="5157014"/>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2657981"/>
            <a:ext cx="10845897" cy="30776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585518" y="4581643"/>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52420" y="291442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8"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565727" y="-4575799"/>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745054" y="-2698362"/>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613173" y="1132641"/>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12032580"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highlight>
                  <a:srgbClr val="FFFF00"/>
                </a:highlight>
                <a:latin typeface="DM Mono" panose="020B0509040201040103" pitchFamily="49" charset="77"/>
              </a:rPr>
              <a:t>actual_df</a:t>
            </a:r>
            <a:r>
              <a:rPr lang="en-CA" sz="1600" dirty="0">
                <a:solidFill>
                  <a:schemeClr val="tx1"/>
                </a:solidFill>
                <a:highlight>
                  <a:srgbClr val="FFFF00"/>
                </a:highlight>
                <a:latin typeface="DM Mono" panose="020B0509040201040103" pitchFamily="49" charset="77"/>
              </a:rPr>
              <a:t> =</a:t>
            </a:r>
            <a:r>
              <a:rPr lang="en-CA" sz="1600" dirty="0">
                <a:solidFill>
                  <a:srgbClr val="A71D5D"/>
                </a:solidFill>
                <a:highlight>
                  <a:srgbClr val="FFFF00"/>
                </a:highlight>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0499"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Bug</a:t>
            </a:r>
            <a:endParaRPr sz="4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744739" y="5053765"/>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8652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1428" y="507210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733843" y="1151755"/>
            <a:ext cx="11674138" cy="4278094"/>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733843" y="5133942"/>
            <a:ext cx="9815341" cy="33855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11473348" y="4552236"/>
            <a:ext cx="625166" cy="614978"/>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669738" y="4869643"/>
            <a:ext cx="10425526"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11473348" y="4338483"/>
            <a:ext cx="625166" cy="614978"/>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745054" y="3429000"/>
            <a:ext cx="10659301" cy="1538883"/>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11473348" y="2789607"/>
            <a:ext cx="625166" cy="614978"/>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733843" y="3339538"/>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11473348" y="2789607"/>
            <a:ext cx="625166" cy="614978"/>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281141"/>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394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24235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077218"/>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745056" y="2649294"/>
            <a:ext cx="10883352"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11560017" y="2150956"/>
            <a:ext cx="517800" cy="51780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number of interactions in the </a:t>
            </a:r>
            <a:r>
              <a:rPr lang="en" sz="4000" dirty="0" err="1">
                <a:latin typeface="DM Sans" pitchFamily="2" charset="77"/>
                <a:ea typeface="Courier New"/>
                <a:cs typeface="Courier New"/>
                <a:sym typeface="Courier New"/>
              </a:rPr>
              <a:t>pandemic_recovery</a:t>
            </a:r>
            <a:r>
              <a:rPr lang="en" sz="4000" dirty="0">
                <a:latin typeface="DM Sans" pitchFamily="2" charset="77"/>
              </a:rPr>
              <a:t> table doesn’t look right”</a:t>
            </a:r>
            <a:endParaRPr sz="4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false)</a:t>
            </a:r>
          </a:p>
          <a:p>
            <a:endParaRPr lang="en-US" sz="1600" dirty="0">
              <a:latin typeface="DM Mono" panose="020B0509040201040103" pitchFamily="49" charset="77"/>
            </a:endParaRPr>
          </a:p>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num_reviews</a:t>
            </a:r>
            <a:r>
              <a:rPr lang="en-US" sz="16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Look at the error</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97092" y="1135537"/>
            <a:ext cx="11674138" cy="830997"/>
          </a:xfrm>
          <a:prstGeom prst="rect">
            <a:avLst/>
          </a:prstGeom>
          <a:ln>
            <a:noFill/>
          </a:ln>
        </p:spPr>
        <p:txBody>
          <a:bodyPr wrap="square">
            <a:spAutoFit/>
          </a:bodyPr>
          <a:lstStyle/>
          <a:p>
            <a:r>
              <a:rPr lang="en-CA" sz="1600" dirty="0" err="1">
                <a:solidFill>
                  <a:srgbClr val="63A35C"/>
                </a:solidFill>
                <a:latin typeface="DM Mono" panose="020B0509040201040103" pitchFamily="49" charset="77"/>
              </a:rPr>
              <a:t>pandemic_recovery_df</a:t>
            </a:r>
            <a:r>
              <a:rPr lang="en-CA" sz="1600" dirty="0">
                <a:solidFill>
                  <a:srgbClr val="63A35C"/>
                </a:solidFill>
                <a:latin typeface="DM Mono" panose="020B0509040201040103" pitchFamily="49" charset="77"/>
              </a:rPr>
              <a:t> = </a:t>
            </a:r>
            <a:r>
              <a:rPr lang="en-CA" sz="1600" dirty="0" err="1">
                <a:solidFill>
                  <a:srgbClr val="63A35C"/>
                </a:solidFill>
                <a:latin typeface="DM Mono" panose="020B0509040201040103" pitchFamily="49" charset="77"/>
              </a:rPr>
              <a:t>business_df.join</a:t>
            </a:r>
            <a:r>
              <a:rPr lang="en-CA" sz="1600" dirty="0">
                <a:solidFill>
                  <a:srgbClr val="63A35C"/>
                </a:solidFill>
                <a:latin typeface="DM Mono" panose="020B0509040201040103" pitchFamily="49" charset="77"/>
              </a:rPr>
              <a:t>(</a:t>
            </a:r>
            <a:r>
              <a:rPr lang="en-CA" sz="1600" dirty="0" err="1">
                <a:solidFill>
                  <a:srgbClr val="63A35C"/>
                </a:solidFill>
                <a:latin typeface="DM Mono" panose="020B0509040201040103" pitchFamily="49" charset="77"/>
              </a:rPr>
              <a:t>checkin_df</a:t>
            </a:r>
            <a:r>
              <a:rPr lang="en-CA" sz="1600" dirty="0">
                <a:solidFill>
                  <a:srgbClr val="63A35C"/>
                </a:solidFill>
                <a:latin typeface="DM Mono" panose="020B0509040201040103" pitchFamily="49" charset="77"/>
              </a:rPr>
              <a:t>, on="</a:t>
            </a:r>
            <a:r>
              <a:rPr lang="en-CA" sz="1600" dirty="0" err="1">
                <a:solidFill>
                  <a:srgbClr val="63A35C"/>
                </a:solidFill>
                <a:latin typeface="DM Mono" panose="020B0509040201040103" pitchFamily="49" charset="77"/>
              </a:rPr>
              <a:t>business_id</a:t>
            </a:r>
            <a:r>
              <a:rPr lang="en-CA" sz="1600" dirty="0">
                <a:solidFill>
                  <a:srgbClr val="63A35C"/>
                </a:solidFill>
                <a:latin typeface="DM Mono" panose="020B0509040201040103" pitchFamily="49" charset="77"/>
              </a:rPr>
              <a:t>", how='left').</a:t>
            </a:r>
            <a:r>
              <a:rPr lang="en-CA" sz="1600" dirty="0" err="1">
                <a:solidFill>
                  <a:srgbClr val="63A35C"/>
                </a:solidFill>
                <a:latin typeface="DM Mono" panose="020B0509040201040103" pitchFamily="49" charset="77"/>
              </a:rPr>
              <a:t>fillna</a:t>
            </a:r>
            <a:r>
              <a:rPr lang="en-CA" sz="1600" dirty="0">
                <a:solidFill>
                  <a:srgbClr val="63A35C"/>
                </a:solidFill>
                <a:latin typeface="DM Mono" panose="020B0509040201040103" pitchFamily="49" charset="77"/>
              </a:rPr>
              <a:t>(0)</a:t>
            </a:r>
          </a:p>
          <a:p>
            <a:r>
              <a:rPr lang="en-CA" sz="1600" dirty="0">
                <a:solidFill>
                  <a:srgbClr val="63A35C"/>
                </a:solidFill>
                <a:latin typeface="DM Mono" panose="020B0509040201040103" pitchFamily="49" charset="77"/>
              </a:rPr>
              <a:t>&gt;       </a:t>
            </a:r>
            <a:r>
              <a:rPr lang="en-CA" sz="1600" dirty="0" err="1">
                <a:solidFill>
                  <a:srgbClr val="7EB277"/>
                </a:solidFill>
                <a:latin typeface="DM Mono" panose="020B0509040201040103" pitchFamily="49" charset="77"/>
              </a:rPr>
              <a:t>assert_inglewood_pizza_has_correct_review_count</a:t>
            </a:r>
            <a:r>
              <a:rPr lang="en-CA" sz="1600" dirty="0">
                <a:solidFill>
                  <a:srgbClr val="7EB277"/>
                </a:solidFill>
                <a:latin typeface="DM Mono" panose="020B0509040201040103" pitchFamily="49" charset="77"/>
              </a:rPr>
              <a:t>(</a:t>
            </a:r>
            <a:r>
              <a:rPr lang="en-CA" sz="1600" dirty="0" err="1">
                <a:solidFill>
                  <a:srgbClr val="7EB277"/>
                </a:solidFill>
                <a:latin typeface="DM Mono" panose="020B0509040201040103" pitchFamily="49" charset="77"/>
              </a:rPr>
              <a:t>pandemic_recovery_df</a:t>
            </a:r>
            <a:r>
              <a:rPr lang="en-CA" sz="1600" dirty="0">
                <a:solidFill>
                  <a:srgbClr val="7EB277"/>
                </a:solidFill>
                <a:latin typeface="DM Mono" panose="020B0509040201040103" pitchFamily="49" charset="77"/>
              </a:rPr>
              <a:t>, 1)</a:t>
            </a:r>
          </a:p>
          <a:p>
            <a:r>
              <a:rPr lang="en-CA" sz="1600" dirty="0">
                <a:solidFill>
                  <a:srgbClr val="63A35C"/>
                </a:solidFill>
                <a:latin typeface="DM Mono" panose="020B0509040201040103" pitchFamily="49" charset="77"/>
              </a:rPr>
              <a:t>E       </a:t>
            </a:r>
            <a:r>
              <a:rPr lang="en-CA" sz="1600" dirty="0" err="1">
                <a:solidFill>
                  <a:srgbClr val="63A35C"/>
                </a:solidFill>
                <a:latin typeface="DM Mono" panose="020B0509040201040103" pitchFamily="49" charset="77"/>
              </a:rPr>
              <a:t>KeyError</a:t>
            </a:r>
            <a:r>
              <a:rPr lang="en-CA" sz="1600" dirty="0">
                <a:solidFill>
                  <a:srgbClr val="63A35C"/>
                </a:solidFill>
                <a:latin typeface="DM Mono" panose="020B0509040201040103" pitchFamily="49" charset="77"/>
              </a:rPr>
              <a:t>: '</a:t>
            </a:r>
            <a:r>
              <a:rPr lang="en-CA" sz="1600" dirty="0" err="1">
                <a:solidFill>
                  <a:srgbClr val="63A35C"/>
                </a:solidFill>
                <a:latin typeface="DM Mono" panose="020B0509040201040103" pitchFamily="49" charset="77"/>
              </a:rPr>
              <a:t>num_</a:t>
            </a:r>
            <a:r>
              <a:rPr lang="en-CA" sz="1600" dirty="0" err="1">
                <a:solidFill>
                  <a:srgbClr val="7EB277"/>
                </a:solidFill>
                <a:latin typeface="DM Mono" panose="020B0509040201040103" pitchFamily="49" charset="77"/>
              </a:rPr>
              <a:t>reviews</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Look at the error</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97092" y="1135537"/>
            <a:ext cx="11674138" cy="830997"/>
          </a:xfrm>
          <a:prstGeom prst="rect">
            <a:avLst/>
          </a:prstGeom>
          <a:ln>
            <a:noFill/>
          </a:ln>
        </p:spPr>
        <p:txBody>
          <a:bodyPr wrap="square">
            <a:spAutoFit/>
          </a:bodyPr>
          <a:lstStyle/>
          <a:p>
            <a:r>
              <a:rPr lang="en-CA" sz="1600" dirty="0" err="1">
                <a:solidFill>
                  <a:srgbClr val="63A35C"/>
                </a:solidFill>
                <a:latin typeface="DM Mono" panose="020B0509040201040103" pitchFamily="49" charset="77"/>
              </a:rPr>
              <a:t>pandemic_recovery_df</a:t>
            </a:r>
            <a:r>
              <a:rPr lang="en-CA" sz="1600" dirty="0">
                <a:solidFill>
                  <a:srgbClr val="63A35C"/>
                </a:solidFill>
                <a:latin typeface="DM Mono" panose="020B0509040201040103" pitchFamily="49" charset="77"/>
              </a:rPr>
              <a:t> = </a:t>
            </a:r>
            <a:r>
              <a:rPr lang="en-CA" sz="1600" dirty="0" err="1">
                <a:solidFill>
                  <a:srgbClr val="63A35C"/>
                </a:solidFill>
                <a:latin typeface="DM Mono" panose="020B0509040201040103" pitchFamily="49" charset="77"/>
              </a:rPr>
              <a:t>business_df.join</a:t>
            </a:r>
            <a:r>
              <a:rPr lang="en-CA" sz="1600" dirty="0">
                <a:solidFill>
                  <a:srgbClr val="63A35C"/>
                </a:solidFill>
                <a:latin typeface="DM Mono" panose="020B0509040201040103" pitchFamily="49" charset="77"/>
              </a:rPr>
              <a:t>(</a:t>
            </a:r>
            <a:r>
              <a:rPr lang="en-CA" sz="1600" dirty="0" err="1">
                <a:solidFill>
                  <a:srgbClr val="63A35C"/>
                </a:solidFill>
                <a:latin typeface="DM Mono" panose="020B0509040201040103" pitchFamily="49" charset="77"/>
              </a:rPr>
              <a:t>checkin_df</a:t>
            </a:r>
            <a:r>
              <a:rPr lang="en-CA" sz="1600" dirty="0">
                <a:solidFill>
                  <a:srgbClr val="63A35C"/>
                </a:solidFill>
                <a:latin typeface="DM Mono" panose="020B0509040201040103" pitchFamily="49" charset="77"/>
              </a:rPr>
              <a:t>, on="</a:t>
            </a:r>
            <a:r>
              <a:rPr lang="en-CA" sz="1600" dirty="0" err="1">
                <a:solidFill>
                  <a:srgbClr val="63A35C"/>
                </a:solidFill>
                <a:latin typeface="DM Mono" panose="020B0509040201040103" pitchFamily="49" charset="77"/>
              </a:rPr>
              <a:t>business_id</a:t>
            </a:r>
            <a:r>
              <a:rPr lang="en-CA" sz="1600" dirty="0">
                <a:solidFill>
                  <a:srgbClr val="63A35C"/>
                </a:solidFill>
                <a:latin typeface="DM Mono" panose="020B0509040201040103" pitchFamily="49" charset="77"/>
              </a:rPr>
              <a:t>", how='left').</a:t>
            </a:r>
            <a:r>
              <a:rPr lang="en-CA" sz="1600" dirty="0" err="1">
                <a:solidFill>
                  <a:srgbClr val="63A35C"/>
                </a:solidFill>
                <a:latin typeface="DM Mono" panose="020B0509040201040103" pitchFamily="49" charset="77"/>
              </a:rPr>
              <a:t>fillna</a:t>
            </a:r>
            <a:r>
              <a:rPr lang="en-CA" sz="1600" dirty="0">
                <a:solidFill>
                  <a:srgbClr val="63A35C"/>
                </a:solidFill>
                <a:latin typeface="DM Mono" panose="020B0509040201040103" pitchFamily="49" charset="77"/>
              </a:rPr>
              <a:t>(0)</a:t>
            </a:r>
          </a:p>
          <a:p>
            <a:r>
              <a:rPr lang="en-CA" sz="1600" dirty="0">
                <a:solidFill>
                  <a:srgbClr val="63A35C"/>
                </a:solidFill>
                <a:latin typeface="DM Mono" panose="020B0509040201040103" pitchFamily="49" charset="77"/>
              </a:rPr>
              <a:t>&gt;       </a:t>
            </a:r>
            <a:r>
              <a:rPr lang="en-CA" sz="1600" dirty="0" err="1">
                <a:solidFill>
                  <a:srgbClr val="7EB277"/>
                </a:solidFill>
                <a:latin typeface="DM Mono" panose="020B0509040201040103" pitchFamily="49" charset="77"/>
              </a:rPr>
              <a:t>assert_inglewood_pizza_has_correct_review_count</a:t>
            </a:r>
            <a:r>
              <a:rPr lang="en-CA" sz="1600" dirty="0">
                <a:solidFill>
                  <a:srgbClr val="7EB277"/>
                </a:solidFill>
                <a:latin typeface="DM Mono" panose="020B0509040201040103" pitchFamily="49" charset="77"/>
              </a:rPr>
              <a:t>(</a:t>
            </a:r>
            <a:r>
              <a:rPr lang="en-CA" sz="1600" dirty="0" err="1">
                <a:solidFill>
                  <a:srgbClr val="7EB277"/>
                </a:solidFill>
                <a:latin typeface="DM Mono" panose="020B0509040201040103" pitchFamily="49" charset="77"/>
              </a:rPr>
              <a:t>pandemic_recovery_df</a:t>
            </a:r>
            <a:r>
              <a:rPr lang="en-CA" sz="1600" dirty="0">
                <a:solidFill>
                  <a:srgbClr val="7EB277"/>
                </a:solidFill>
                <a:latin typeface="DM Mono" panose="020B0509040201040103" pitchFamily="49" charset="77"/>
              </a:rPr>
              <a:t>, 1)</a:t>
            </a:r>
          </a:p>
          <a:p>
            <a:r>
              <a:rPr lang="en-CA" sz="1600" dirty="0">
                <a:solidFill>
                  <a:srgbClr val="63A35C"/>
                </a:solidFill>
                <a:highlight>
                  <a:srgbClr val="FFFF00"/>
                </a:highlight>
                <a:latin typeface="DM Mono" panose="020B0509040201040103" pitchFamily="49" charset="77"/>
              </a:rPr>
              <a:t>E       </a:t>
            </a:r>
            <a:r>
              <a:rPr lang="en-CA" sz="1600" dirty="0" err="1">
                <a:solidFill>
                  <a:srgbClr val="63A35C"/>
                </a:solidFill>
                <a:highlight>
                  <a:srgbClr val="FFFF00"/>
                </a:highlight>
                <a:latin typeface="DM Mono" panose="020B0509040201040103" pitchFamily="49" charset="77"/>
              </a:rPr>
              <a:t>KeyError</a:t>
            </a:r>
            <a:r>
              <a:rPr lang="en-CA" sz="1600" dirty="0">
                <a:solidFill>
                  <a:srgbClr val="63A35C"/>
                </a:solidFill>
                <a:highlight>
                  <a:srgbClr val="FFFF00"/>
                </a:highlight>
                <a:latin typeface="DM Mono" panose="020B0509040201040103" pitchFamily="49" charset="77"/>
              </a:rPr>
              <a:t>: '</a:t>
            </a:r>
            <a:r>
              <a:rPr lang="en-CA" sz="1600" dirty="0" err="1">
                <a:solidFill>
                  <a:srgbClr val="63A35C"/>
                </a:solidFill>
                <a:highlight>
                  <a:srgbClr val="FFFF00"/>
                </a:highlight>
                <a:latin typeface="DM Mono" panose="020B0509040201040103" pitchFamily="49" charset="77"/>
              </a:rPr>
              <a:t>num_</a:t>
            </a:r>
            <a:r>
              <a:rPr lang="en-CA" sz="1600" dirty="0" err="1">
                <a:solidFill>
                  <a:srgbClr val="7EB277"/>
                </a:solidFill>
                <a:highlight>
                  <a:srgbClr val="FFFF00"/>
                </a:highlight>
                <a:latin typeface="DM Mono" panose="020B0509040201040103" pitchFamily="49" charset="77"/>
              </a:rPr>
              <a:t>reviews</a:t>
            </a:r>
            <a:r>
              <a:rPr lang="en-CA" sz="16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810125"/>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77133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blue box">
            <a:extLst>
              <a:ext uri="{FF2B5EF4-FFF2-40B4-BE49-F238E27FC236}">
                <a16:creationId xmlns:a16="http://schemas.microsoft.com/office/drawing/2014/main" id="{240C6DC9-A2A0-2B14-F1E7-2742F0FF2E2C}"/>
              </a:ext>
            </a:extLst>
          </p:cNvPr>
          <p:cNvSpPr/>
          <p:nvPr/>
        </p:nvSpPr>
        <p:spPr>
          <a:xfrm>
            <a:off x="733843" y="3119807"/>
            <a:ext cx="10879163" cy="57564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6946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2800767"/>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377103489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endParaRPr lang="en-US" sz="1600" dirty="0">
              <a:highlight>
                <a:srgbClr val="00B0F0"/>
              </a:highlight>
              <a:latin typeface="DM Mono" panose="020B0509040201040103" pitchFamily="49" charset="77"/>
            </a:endParaRPr>
          </a:p>
          <a:p>
            <a:r>
              <a:rPr lang="en-US" sz="1600" dirty="0">
                <a:highlight>
                  <a:srgbClr val="00B0F0"/>
                </a:highlight>
                <a:latin typeface="DM Mono" panose="020B0509040201040103" pitchFamily="49" charset="77"/>
              </a:rPr>
              <a:t>                                                                </a:t>
            </a:r>
            <a:r>
              <a:rPr lang="en-US" sz="16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Mono" panose="020B0509040201040103" pitchFamily="49" charset="77"/>
              </a:rPr>
              <a:t>root</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business_id</a:t>
            </a:r>
            <a:r>
              <a:rPr lang="en-US" sz="1600" dirty="0">
                <a:solidFill>
                  <a:schemeClr val="tx1"/>
                </a:solidFill>
                <a:highlight>
                  <a:srgbClr val="00B0F0"/>
                </a:highlight>
                <a:latin typeface="DM Mono" panose="020B0509040201040103" pitchFamily="49" charset="77"/>
              </a:rPr>
              <a:t>: string (nullable = true)</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num_reviews</a:t>
            </a:r>
            <a:r>
              <a:rPr lang="en-US" sz="1600" dirty="0">
                <a:solidFill>
                  <a:schemeClr val="tx1"/>
                </a:solidFill>
                <a:highlight>
                  <a:srgbClr val="00B0F0"/>
                </a:highlight>
                <a:latin typeface="DM Mono" panose="020B0509040201040103" pitchFamily="49" charset="77"/>
              </a:rPr>
              <a:t>: long (nullable = false)</a:t>
            </a:r>
          </a:p>
          <a:p>
            <a:endParaRPr lang="en-US"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39756" y="-21965"/>
            <a:ext cx="12304688" cy="1116795"/>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733843" y="1056025"/>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056025"/>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39756" y="-21965"/>
            <a:ext cx="12304688" cy="1116795"/>
          </a:xfrm>
          <a:prstGeom prst="rect">
            <a:avLst/>
          </a:prstGeom>
        </p:spPr>
      </p:pic>
    </p:spTree>
    <p:extLst>
      <p:ext uri="{BB962C8B-B14F-4D97-AF65-F5344CB8AC3E}">
        <p14:creationId xmlns:p14="http://schemas.microsoft.com/office/powerpoint/2010/main" val="185829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highlight>
                  <a:srgbClr val="FFFF00"/>
                </a:highlight>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559075"/>
            <a:ext cx="11674138" cy="2308324"/>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39756" y="-21965"/>
            <a:ext cx="12304688" cy="1116795"/>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737104" y="2025164"/>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745055" y="334507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11451537" y="2778694"/>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59634" y="-21965"/>
            <a:ext cx="12304688" cy="1116795"/>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733843" y="1083857"/>
            <a:ext cx="11674138" cy="2062103"/>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594854"/>
            <a:ext cx="10894565" cy="230832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59634" y="-21965"/>
            <a:ext cx="12304688" cy="1116795"/>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737104" y="2062051"/>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745055" y="300030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11473348" y="2443523"/>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733843" y="1135540"/>
            <a:ext cx="10894565" cy="230832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240983771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27920" y="1813800"/>
            <a:ext cx="189188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733843" y="2597477"/>
            <a:ext cx="10871396" cy="338554"/>
          </a:xfrm>
          <a:prstGeom prst="rect">
            <a:avLst/>
          </a:prstGeom>
          <a:noFill/>
        </p:spPr>
        <p:txBody>
          <a:bodyPr wrap="square" rtlCol="0">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11473348" y="2088964"/>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733843" y="2443398"/>
            <a:ext cx="6232796"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11473348" y="1865030"/>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162513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4098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158634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33855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749245" y="1962116"/>
            <a:ext cx="10923183" cy="338554"/>
          </a:xfrm>
          <a:prstGeom prst="rect">
            <a:avLst/>
          </a:prstGeom>
          <a:noFill/>
        </p:spPr>
        <p:txBody>
          <a:bodyPr wrap="none" rtlCol="0">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11560017" y="1474060"/>
            <a:ext cx="517800" cy="51780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2320085" y="1603947"/>
            <a:ext cx="9102420" cy="3710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724000" y="1287105"/>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749245" y="2056435"/>
            <a:ext cx="6787243" cy="102950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1287105"/>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highlight>
                  <a:srgbClr val="FFFF00"/>
                </a:highlight>
                <a:latin typeface="DM Mono" panose="020B0509040201040103" pitchFamily="49" charset="77"/>
              </a:rPr>
              <a:t>how</a:t>
            </a:r>
            <a:r>
              <a:rPr lang="en-CA" sz="1600" dirty="0">
                <a:solidFill>
                  <a:srgbClr val="A71D5D"/>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left_anti</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812724" y="2682419"/>
            <a:ext cx="581080" cy="45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364698"/>
            <a:ext cx="12188825" cy="88617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61247777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339950" y="1758201"/>
            <a:ext cx="3270149"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16" name="Google Shape;516;p63"/>
          <p:cNvSpPr/>
          <p:nvPr/>
        </p:nvSpPr>
        <p:spPr>
          <a:xfrm>
            <a:off x="5189517" y="1813800"/>
            <a:ext cx="6730133"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1024617"/>
            <a:ext cx="12188825" cy="229850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trike="sngStrike" dirty="0"/>
              <a:t>Squeeze</a:t>
            </a:r>
            <a:r>
              <a:rPr lang="en-CA" dirty="0"/>
              <a:t> 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524933" y="2941462"/>
            <a:ext cx="10914647" cy="798153"/>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524933" y="3825705"/>
            <a:ext cx="10914647" cy="338495"/>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dirty="0"/>
          </a:p>
        </p:txBody>
      </p:sp>
      <p:sp>
        <p:nvSpPr>
          <p:cNvPr id="1171" name="!!Simplify"/>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dirty="0"/>
          </a:p>
        </p:txBody>
      </p:sp>
      <p:sp>
        <p:nvSpPr>
          <p:cNvPr id="1171" name="!!Simplify"/>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542835" y="1751357"/>
            <a:ext cx="10914647" cy="5835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24840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21236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81903" y="1755562"/>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0" name="Rectangle 9">
            <a:extLst>
              <a:ext uri="{FF2B5EF4-FFF2-40B4-BE49-F238E27FC236}">
                <a16:creationId xmlns:a16="http://schemas.microsoft.com/office/drawing/2014/main" id="{CA8E12AF-E53E-E934-85EF-506DCEFBB874}"/>
              </a:ext>
            </a:extLst>
          </p:cNvPr>
          <p:cNvSpPr/>
          <p:nvPr/>
        </p:nvSpPr>
        <p:spPr>
          <a:xfrm>
            <a:off x="771439" y="2270419"/>
            <a:ext cx="8207779"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771439" y="2270419"/>
            <a:ext cx="10856969" cy="854268"/>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771439" y="2270419"/>
            <a:ext cx="10856969" cy="854268"/>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8730628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1" name="Rectangle 10">
            <a:extLst>
              <a:ext uri="{FF2B5EF4-FFF2-40B4-BE49-F238E27FC236}">
                <a16:creationId xmlns:a16="http://schemas.microsoft.com/office/drawing/2014/main" id="{EE622DCC-0FE0-573F-3CA3-8ADA5C2AFA29}"/>
              </a:ext>
            </a:extLst>
          </p:cNvPr>
          <p:cNvSpPr/>
          <p:nvPr/>
        </p:nvSpPr>
        <p:spPr>
          <a:xfrm>
            <a:off x="771439" y="2270419"/>
            <a:ext cx="8207779"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8999359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339950" y="1866323"/>
            <a:ext cx="4825816"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27" name="Google Shape;527;p64"/>
          <p:cNvSpPr/>
          <p:nvPr/>
        </p:nvSpPr>
        <p:spPr>
          <a:xfrm>
            <a:off x="6780810" y="1813800"/>
            <a:ext cx="513884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0292334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create_checkin_df_with_one_date_per_row</a:t>
            </a:r>
            <a:r>
              <a:rPr lang="en-CA" sz="1600" dirty="0">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checkin_df</a:t>
            </a:r>
            <a:r>
              <a:rPr lang="en-CA" sz="1600" dirty="0">
                <a:solidFill>
                  <a:srgbClr val="63A35C"/>
                </a:solidFill>
                <a:highlight>
                  <a:srgbClr val="FFFF00"/>
                </a:highlight>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highlight>
                  <a:srgbClr val="FFFF00"/>
                </a:highlight>
                <a:latin typeface="DM Mono" panose="020B0509040201040103" pitchFamily="49" charset="77"/>
              </a:rPr>
            </a:br>
            <a:endParaRPr lang="en-CA" sz="1600" dirty="0">
              <a:highlight>
                <a:srgbClr val="FFFF00"/>
              </a:highlight>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highlight>
                  <a:srgbClr val="FFFF00"/>
                </a:highlight>
                <a:latin typeface="DM Mono" panose="020B0509040201040103" pitchFamily="49" charset="77"/>
              </a:rPr>
              <a:t>empty</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A7DA7AD-1202-C5ED-20D7-66B7F7B11678}"/>
              </a:ext>
            </a:extLst>
          </p:cNvPr>
          <p:cNvSpPr/>
          <p:nvPr/>
        </p:nvSpPr>
        <p:spPr>
          <a:xfrm>
            <a:off x="771440" y="1509823"/>
            <a:ext cx="10326229" cy="33855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275618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4" name="Rectangle 13">
            <a:extLst>
              <a:ext uri="{FF2B5EF4-FFF2-40B4-BE49-F238E27FC236}">
                <a16:creationId xmlns:a16="http://schemas.microsoft.com/office/drawing/2014/main" id="{CB232F2E-FB34-90BD-4A66-9B64C6747269}"/>
              </a:ext>
            </a:extLst>
          </p:cNvPr>
          <p:cNvSpPr/>
          <p:nvPr/>
        </p:nvSpPr>
        <p:spPr>
          <a:xfrm>
            <a:off x="3573918" y="1280350"/>
            <a:ext cx="7782604" cy="338554"/>
          </a:xfrm>
          <a:prstGeom prst="rect">
            <a:avLst/>
          </a:prstGeom>
        </p:spPr>
        <p:txBody>
          <a:bodyPr wrap="square">
            <a:spAutoFit/>
          </a:bodyPr>
          <a:lstStyle/>
          <a:p>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765541" y="1293542"/>
            <a:ext cx="8454559"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endParaRPr lang="en-US" sz="16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771440" y="1782235"/>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509414" y="4680730"/>
            <a:ext cx="11138959" cy="283611"/>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8540CA4-E77D-0462-9A44-32275F31DC17}"/>
              </a:ext>
            </a:extLst>
          </p:cNvPr>
          <p:cNvSpPr/>
          <p:nvPr/>
        </p:nvSpPr>
        <p:spPr>
          <a:xfrm>
            <a:off x="509415" y="4141452"/>
            <a:ext cx="11138959" cy="283611"/>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12B751F-1CA6-38CB-FDB5-73BAAD9AE9A7}"/>
              </a:ext>
            </a:extLst>
          </p:cNvPr>
          <p:cNvSpPr/>
          <p:nvPr/>
        </p:nvSpPr>
        <p:spPr>
          <a:xfrm>
            <a:off x="524932" y="1353664"/>
            <a:ext cx="11138959" cy="2695822"/>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499314"/>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4" name="Rectangle 13">
            <a:extLst>
              <a:ext uri="{FF2B5EF4-FFF2-40B4-BE49-F238E27FC236}">
                <a16:creationId xmlns:a16="http://schemas.microsoft.com/office/drawing/2014/main" id="{CB232F2E-FB34-90BD-4A66-9B64C6747269}"/>
              </a:ext>
            </a:extLst>
          </p:cNvPr>
          <p:cNvSpPr/>
          <p:nvPr/>
        </p:nvSpPr>
        <p:spPr>
          <a:xfrm>
            <a:off x="3573918" y="1280350"/>
            <a:ext cx="7782604" cy="338554"/>
          </a:xfrm>
          <a:prstGeom prst="rect">
            <a:avLst/>
          </a:prstGeom>
        </p:spPr>
        <p:txBody>
          <a:bodyPr wrap="square">
            <a:spAutoFit/>
          </a:bodyPr>
          <a:lstStyle/>
          <a:p>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765541" y="1293542"/>
            <a:ext cx="8454559"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endParaRPr lang="en-US" sz="16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A2AE1F5C-0D1A-FF13-7E10-6AE5D95B8F70}"/>
              </a:ext>
            </a:extLst>
          </p:cNvPr>
          <p:cNvSpPr/>
          <p:nvPr/>
        </p:nvSpPr>
        <p:spPr>
          <a:xfrm>
            <a:off x="3577770" y="3348815"/>
            <a:ext cx="7782604" cy="338554"/>
          </a:xfrm>
          <a:prstGeom prst="rect">
            <a:avLst/>
          </a:prstGeom>
        </p:spPr>
        <p:txBody>
          <a:bodyPr wrap="square">
            <a:spAutoFit/>
          </a:bodyPr>
          <a:lstStyle/>
          <a:p>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765541" y="3343719"/>
            <a:ext cx="8454559"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endParaRPr lang="en-US" sz="16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highlight>
                  <a:srgbClr val="FFFF00"/>
                </a:highlight>
                <a:latin typeface="DM Mono" panose="020B0509040201040103" pitchFamily="49" charset="77"/>
              </a:rPr>
              <a:t>empty</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8454559"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endParaRPr lang="en-US" sz="1600" dirty="0"/>
          </a:p>
        </p:txBody>
      </p:sp>
      <p:sp>
        <p:nvSpPr>
          <p:cNvPr id="3" name="Rectangle 2">
            <a:extLst>
              <a:ext uri="{FF2B5EF4-FFF2-40B4-BE49-F238E27FC236}">
                <a16:creationId xmlns:a16="http://schemas.microsoft.com/office/drawing/2014/main" id="{9BC6B2CB-06D9-4F30-A151-C05F8B855D3A}"/>
              </a:ext>
            </a:extLst>
          </p:cNvPr>
          <p:cNvSpPr/>
          <p:nvPr/>
        </p:nvSpPr>
        <p:spPr>
          <a:xfrm>
            <a:off x="3576320" y="3346832"/>
            <a:ext cx="5368777" cy="338554"/>
          </a:xfrm>
          <a:prstGeom prst="rect">
            <a:avLst/>
          </a:prstGeom>
        </p:spPr>
        <p:txBody>
          <a:bodyPr wrap="none">
            <a:spAutoFit/>
          </a:bodyPr>
          <a:lstStyle/>
          <a:p>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dirty="0"/>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9747740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339950" y="1813799"/>
            <a:ext cx="6476486"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38" name="Google Shape;538;p65"/>
          <p:cNvSpPr/>
          <p:nvPr/>
        </p:nvSpPr>
        <p:spPr>
          <a:xfrm>
            <a:off x="8000111" y="1813800"/>
            <a:ext cx="3919539"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10059164"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highlight>
                  <a:srgbClr val="FFFF00"/>
                </a:highlight>
                <a:latin typeface="DM Mono" panose="020B0509040201040103" pitchFamily="49" charset="77"/>
              </a:rPr>
              <a:t>review</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184</a:t>
            </a:fld>
            <a:endParaRPr dirty="0"/>
          </a:p>
        </p:txBody>
      </p:sp>
      <p:sp>
        <p:nvSpPr>
          <p:cNvPr id="1171" name="Google Shape;1171;p102"/>
          <p:cNvSpPr txBox="1">
            <a:spLocks noGrp="1"/>
          </p:cNvSpPr>
          <p:nvPr>
            <p:ph type="title"/>
          </p:nvPr>
        </p:nvSpPr>
        <p:spPr>
          <a:xfrm>
            <a:off x="762669" y="3137250"/>
            <a:ext cx="10659300" cy="583500"/>
          </a:xfrm>
          <a:prstGeom prst="rect">
            <a:avLst/>
          </a:prstGeom>
        </p:spPr>
        <p:txBody>
          <a:bodyPr spcFirstLastPara="1" wrap="square" lIns="0" tIns="0" rIns="0" bIns="0" anchor="ctr" anchorCtr="0">
            <a:noAutofit/>
          </a:bodyPr>
          <a:lstStyle/>
          <a:p>
            <a:pPr lvl="0" algn="ctr"/>
            <a:r>
              <a:rPr lang="en-CA" sz="7200" dirty="0"/>
              <a:t>Is It Worth It?</a:t>
            </a:r>
            <a:endParaRPr sz="7200"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185</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901645" y="687997"/>
            <a:ext cx="10659300" cy="583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a:t>Is It Worth It?</a:t>
            </a:r>
            <a:endParaRPr lang="en-CA"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645" y="2027967"/>
            <a:ext cx="5140805" cy="28020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412" y="1794236"/>
            <a:ext cx="3226388" cy="3269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543" y="1795711"/>
            <a:ext cx="4805215" cy="3269528"/>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660540" y="1263418"/>
            <a:ext cx="2025003" cy="200118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67173" y="0"/>
            <a:ext cx="3543257" cy="3543257"/>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17025" y="3403260"/>
            <a:ext cx="2853546" cy="2853546"/>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36909" y="1271497"/>
            <a:ext cx="2614703" cy="2614703"/>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Is It Worth It?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5854887" y="2745373"/>
            <a:ext cx="5404932"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E445715-3F78-7C2D-7D5C-AD2C3B3192B9}"/>
              </a:ext>
            </a:extLst>
          </p:cNvPr>
          <p:cNvGrpSpPr/>
          <p:nvPr/>
        </p:nvGrpSpPr>
        <p:grpSpPr>
          <a:xfrm>
            <a:off x="5854887" y="3924075"/>
            <a:ext cx="5436607" cy="354563"/>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F9544F-1FBF-E1DB-3AA0-9B20F1A6E1AA}"/>
              </a:ext>
            </a:extLst>
          </p:cNvPr>
          <p:cNvSpPr txBox="1"/>
          <p:nvPr/>
        </p:nvSpPr>
        <p:spPr>
          <a:xfrm>
            <a:off x="8210142" y="2213808"/>
            <a:ext cx="694421" cy="307777"/>
          </a:xfrm>
          <a:prstGeom prst="rect">
            <a:avLst/>
          </a:prstGeom>
          <a:noFill/>
        </p:spPr>
        <p:txBody>
          <a:bodyPr wrap="none" rtlCol="0">
            <a:spAutoFit/>
          </a:bodyPr>
          <a:lstStyle/>
          <a:p>
            <a:r>
              <a:rPr lang="en-US"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8028427" y="3491625"/>
            <a:ext cx="1047082" cy="307777"/>
          </a:xfrm>
          <a:prstGeom prst="rect">
            <a:avLst/>
          </a:prstGeom>
          <a:noFill/>
        </p:spPr>
        <p:txBody>
          <a:bodyPr wrap="none" rtlCol="0">
            <a:spAutoFit/>
          </a:bodyPr>
          <a:lstStyle/>
          <a:p>
            <a:r>
              <a:rPr lang="en-US"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8314416" y="4616652"/>
            <a:ext cx="580608" cy="307777"/>
          </a:xfrm>
          <a:prstGeom prst="rect">
            <a:avLst/>
          </a:prstGeom>
          <a:noFill/>
        </p:spPr>
        <p:txBody>
          <a:bodyPr wrap="none" rtlCol="0">
            <a:spAutoFit/>
          </a:bodyPr>
          <a:lstStyle/>
          <a:p>
            <a:r>
              <a:rPr lang="en-US"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9047513" y="4770540"/>
            <a:ext cx="22123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5966162" y="4770540"/>
            <a:ext cx="2243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610596" y="2352851"/>
            <a:ext cx="4583426" cy="2862322"/>
          </a:xfrm>
          <a:prstGeom prst="rect">
            <a:avLst/>
          </a:prstGeom>
          <a:noFill/>
        </p:spPr>
        <p:txBody>
          <a:bodyPr wrap="square" rtlCol="0">
            <a:spAutoFit/>
          </a:bodyPr>
          <a:lstStyle/>
          <a:p>
            <a:pPr algn="ctr"/>
            <a:r>
              <a:rPr lang="en-US" sz="5400" dirty="0">
                <a:latin typeface="DM Sans" pitchFamily="2" charset="77"/>
              </a:rPr>
              <a:t>The </a:t>
            </a:r>
          </a:p>
          <a:p>
            <a:pPr algn="ctr"/>
            <a:r>
              <a:rPr lang="en-US" sz="7200" dirty="0">
                <a:latin typeface="DM Sans" pitchFamily="2" charset="77"/>
              </a:rPr>
              <a:t>0</a:t>
            </a:r>
            <a:r>
              <a:rPr lang="en-US" sz="5400" dirty="0">
                <a:latin typeface="DM Sans" pitchFamily="2" charset="77"/>
              </a:rPr>
              <a:t> to </a:t>
            </a:r>
            <a:r>
              <a:rPr lang="en-US" sz="7200" dirty="0">
                <a:latin typeface="DM Sans" pitchFamily="2" charset="77"/>
              </a:rPr>
              <a:t>1</a:t>
            </a:r>
            <a:r>
              <a:rPr lang="en-US" sz="540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3677092"/>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1351706455"/>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38080" y="1813800"/>
            <a:ext cx="188172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0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err="1">
                <a:solidFill>
                  <a:schemeClr val="bg1"/>
                </a:solidFill>
                <a:latin typeface="DM Mono" panose="020B0509040201040103" pitchFamily="49" charset="77"/>
              </a:rPr>
              <a:t>Checkin</a:t>
            </a:r>
            <a:endParaRPr lang="en-US" sz="2400" dirty="0">
              <a:solidFill>
                <a:schemeClr val="bg1"/>
              </a:solidFill>
              <a:latin typeface="DM Mono" panose="020B0509040201040103" pitchFamily="49" charset="77"/>
            </a:endParaRPr>
          </a:p>
          <a:p>
            <a:pPr algn="ctr"/>
            <a:r>
              <a:rPr lang="en-US" sz="2400" dirty="0">
                <a:solidFill>
                  <a:schemeClr val="bg1"/>
                </a:solidFill>
                <a:latin typeface="DM Mono" panose="020B0509040201040103" pitchFamily="49" charset="77"/>
              </a:rPr>
              <a:t>at</a:t>
            </a:r>
          </a:p>
          <a:p>
            <a:pPr algn="ctr"/>
            <a:r>
              <a:rPr lang="en-US" sz="24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749245" y="5772046"/>
            <a:ext cx="9915955" cy="338554"/>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749245" y="5772046"/>
            <a:ext cx="9915955" cy="338554"/>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highlight>
                  <a:srgbClr val="FFFF00"/>
                </a:highlight>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749245" y="5772046"/>
            <a:ext cx="9915955" cy="338554"/>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11528351" y="5686271"/>
            <a:ext cx="517800" cy="51780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207696"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solidFill>
                  <a:schemeClr val="tx1"/>
                </a:solidFill>
                <a:highlight>
                  <a:srgbClr val="FFFF00"/>
                </a:highlight>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highlight>
                  <a:srgbClr val="FFFF00"/>
                </a:highlight>
                <a:latin typeface="DM Mono" panose="020B0509040201040103" pitchFamily="49" charset="77"/>
              </a:rPr>
              <a:t>review</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824852"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highlight>
                  <a:srgbClr val="FFFF00"/>
                </a:highlight>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1460646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824852"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766634" y="4773137"/>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129469805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824852"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824852"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824852" cy="338554"/>
          </a:xfrm>
          <a:prstGeom prst="rect">
            <a:avLst/>
          </a:prstGeom>
          <a:noFill/>
        </p:spPr>
        <p:txBody>
          <a:bodyPr wrap="none" rtlCol="0">
            <a:spAutoFit/>
          </a:bodyPr>
          <a:lstStyle/>
          <a:p>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8207696" cy="338554"/>
          </a:xfrm>
          <a:prstGeom prst="rect">
            <a:avLst/>
          </a:prstGeom>
          <a:noFill/>
        </p:spPr>
        <p:txBody>
          <a:bodyPr wrap="none" rtlCol="0">
            <a:spAutoFit/>
          </a:bodyPr>
          <a:lstStyle/>
          <a:p>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11473348" y="5646611"/>
            <a:ext cx="625166" cy="614978"/>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4260539" y="3871947"/>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3788229" y="3871948"/>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2363190" y="3865419"/>
            <a:ext cx="362374"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6163294" y="3866257"/>
            <a:ext cx="380010" cy="2669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8063346" y="3872196"/>
            <a:ext cx="380010" cy="26125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205</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dirty="0"/>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Thank you</a:t>
            </a:r>
            <a:endParaRPr dirty="0"/>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Llewellyn Falco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Rocky Rhodes</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Tony Vo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Jonathan </a:t>
            </a:r>
            <a:r>
              <a:rPr lang="en" sz="1600" dirty="0" err="1">
                <a:solidFill>
                  <a:schemeClr val="lt2"/>
                </a:solidFill>
                <a:latin typeface="DM Mono" panose="020B0509040201040103" pitchFamily="49" charset="77"/>
                <a:ea typeface="DM Sans"/>
                <a:cs typeface="DM Sans"/>
                <a:sym typeface="DM Sans"/>
              </a:rPr>
              <a:t>Rioux</a:t>
            </a:r>
            <a:endParaRPr lang="en"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Sam Livingston-Grey</a:t>
            </a:r>
            <a:endParaRPr sz="16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Jay </a:t>
            </a:r>
            <a:r>
              <a:rPr lang="en" sz="1600" dirty="0" err="1">
                <a:solidFill>
                  <a:schemeClr val="lt2"/>
                </a:solidFill>
                <a:latin typeface="DM Mono" panose="020B0509040201040103" pitchFamily="49" charset="77"/>
                <a:ea typeface="DM Sans"/>
                <a:cs typeface="DM Sans"/>
                <a:sym typeface="DM Sans"/>
              </a:rPr>
              <a:t>Bazuzi</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Stephen Bilston</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Hansel </a:t>
            </a:r>
            <a:r>
              <a:rPr lang="en" sz="1600" dirty="0" err="1">
                <a:solidFill>
                  <a:schemeClr val="lt1"/>
                </a:solidFill>
                <a:latin typeface="DM Mono" panose="020B0509040201040103" pitchFamily="49" charset="77"/>
                <a:ea typeface="DM Sans"/>
                <a:cs typeface="DM Sans"/>
                <a:sym typeface="DM Sans"/>
              </a:rPr>
              <a:t>Qiu</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Lynn </a:t>
            </a:r>
            <a:r>
              <a:rPr lang="en" sz="1600" dirty="0" err="1">
                <a:solidFill>
                  <a:schemeClr val="lt1"/>
                </a:solidFill>
                <a:latin typeface="DM Mono" panose="020B0509040201040103" pitchFamily="49" charset="77"/>
                <a:ea typeface="DM Sans"/>
                <a:cs typeface="DM Sans"/>
                <a:sym typeface="DM Sans"/>
              </a:rPr>
              <a:t>Langit</a:t>
            </a:r>
            <a:endParaRPr sz="16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Talk Resources:</a:t>
            </a:r>
            <a:endParaRPr sz="1600" dirty="0">
              <a:solidFill>
                <a:schemeClr val="lt2"/>
              </a:solidFill>
              <a:latin typeface="DM Mono" panose="020B0509040201040103" pitchFamily="49" charset="77"/>
              <a:ea typeface="DM Sans"/>
              <a:cs typeface="DM Sans"/>
              <a:sym typeface="DM Sans"/>
            </a:endParaRPr>
          </a:p>
        </p:txBody>
      </p:sp>
      <p:pic>
        <p:nvPicPr>
          <p:cNvPr id="1317" name="Google Shape;1317;p110"/>
          <p:cNvPicPr preferRelativeResize="0">
            <a:picLocks noGrp="1"/>
          </p:cNvPicPr>
          <p:nvPr>
            <p:ph type="pic" idx="3"/>
          </p:nvPr>
        </p:nvPicPr>
        <p:blipFill rotWithShape="1">
          <a:blip r:embed="rId3">
            <a:alphaModFix/>
          </a:blip>
          <a:srcRect t="10591" b="10599"/>
          <a:stretch/>
        </p:blipFill>
        <p:spPr>
          <a:xfrm>
            <a:off x="631750" y="5520800"/>
            <a:ext cx="1000800" cy="1000800"/>
          </a:xfrm>
          <a:prstGeom prst="ellipse">
            <a:avLst/>
          </a:prstGeom>
        </p:spPr>
      </p:pic>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8671175" y="404273"/>
            <a:ext cx="3197830" cy="319783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207</a:t>
            </a:fld>
            <a:endParaRPr dirty="0"/>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208</a:t>
            </a:fld>
            <a:endParaRPr dirty="0"/>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209</a:t>
            </a:fld>
            <a:endParaRPr dirty="0"/>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extLst>
              <p:ext uri="{D42A27DB-BD31-4B8C-83A1-F6EECF244321}">
                <p14:modId xmlns:p14="http://schemas.microsoft.com/office/powerpoint/2010/main" val="2078030811"/>
              </p:ext>
            </p:extLst>
          </p:nvPr>
        </p:nvGraphicFramePr>
        <p:xfrm>
          <a:off x="119580" y="2463068"/>
          <a:ext cx="11968388" cy="1097250"/>
        </p:xfrm>
        <a:graphic>
          <a:graphicData uri="http://schemas.openxmlformats.org/drawingml/2006/table">
            <a:tbl>
              <a:tblPr>
                <a:noFill/>
                <a:tableStyleId>{D7E440C0-9F9F-4B7A-B09E-0B7364B92A36}</a:tableStyleId>
              </a:tblPr>
              <a:tblGrid>
                <a:gridCol w="2435513">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b="0" i="0" dirty="0">
                          <a:solidFill>
                            <a:schemeClr val="dk1"/>
                          </a:solidFill>
                          <a:latin typeface="DM Sans" pitchFamily="2" charset="77"/>
                        </a:rPr>
                        <a:t>Perkiomen Valley Brewery</a:t>
                      </a:r>
                      <a:endParaRPr sz="12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1</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3</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6</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2022-06-28</a:t>
                      </a:r>
                      <a:endParaRPr sz="16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799453"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4</a:t>
            </a:r>
            <a:endParaRPr sz="2000" dirty="0">
              <a:solidFill>
                <a:schemeClr val="accent1"/>
              </a:solidFill>
              <a:latin typeface="DM Sans" pitchFamily="2" charset="77"/>
              <a:ea typeface="DM Sans"/>
              <a:cs typeface="DM Sans"/>
              <a:sym typeface="DM Sans"/>
            </a:endParaRPr>
          </a:p>
        </p:txBody>
      </p:sp>
      <p:sp>
        <p:nvSpPr>
          <p:cNvPr id="568" name="Google Shape;568;p68"/>
          <p:cNvSpPr/>
          <p:nvPr/>
        </p:nvSpPr>
        <p:spPr>
          <a:xfrm>
            <a:off x="2586093" y="3159068"/>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359683" y="3121613"/>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554218"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8</a:t>
            </a:r>
            <a:endParaRPr sz="20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210</a:t>
            </a:fld>
            <a:endParaRPr dirty="0"/>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211</a:t>
            </a:fld>
            <a:endParaRPr dirty="0"/>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212</a:t>
            </a:fld>
            <a:endParaRPr dirty="0"/>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213</a:t>
            </a:fld>
            <a:endParaRPr dirty="0"/>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214</a:t>
            </a:fld>
            <a:endParaRPr dirty="0"/>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215</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217</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218</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3201517"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2</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3198311"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1</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219</a:t>
            </a:fld>
            <a:endParaRPr dirty="0"/>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Generic Test:</a:t>
            </a:r>
            <a:endParaRPr sz="23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models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pandemic_recovery</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columns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business_id</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tests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dirty="0" err="1">
                <a:ea typeface="Courier New"/>
                <a:cs typeface="Courier New"/>
                <a:sym typeface="Courier New"/>
              </a:rPr>
              <a:t>not_null</a:t>
            </a:r>
            <a:endParaRPr sz="1600" dirty="0">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ea typeface="Courier New"/>
                <a:cs typeface="Courier New"/>
                <a:sym typeface="Courier New"/>
              </a:rPr>
              <a:t> unique</a:t>
            </a:r>
            <a:endParaRPr sz="1600" dirty="0">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Specific Test:</a:t>
            </a:r>
            <a:endParaRPr sz="20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select</a:t>
            </a:r>
            <a:endParaRPr sz="1600" dirty="0">
              <a:solidFill>
                <a:schemeClr val="accent3"/>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FFCB8B"/>
                </a:solidFill>
                <a:ea typeface="Courier New"/>
                <a:cs typeface="Courier New"/>
                <a:sym typeface="Courier New"/>
              </a:rPr>
              <a:t>  </a:t>
            </a: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business_id</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num_interactions</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from </a:t>
            </a:r>
            <a:r>
              <a:rPr lang="en" sz="1600" dirty="0">
                <a:solidFill>
                  <a:schemeClr val="lt2"/>
                </a:solidFill>
                <a:ea typeface="Courier New"/>
                <a:cs typeface="Courier New"/>
                <a:sym typeface="Courier New"/>
              </a:rPr>
              <a:t>{{ ref</a:t>
            </a:r>
            <a:r>
              <a:rPr lang="en" sz="1600" dirty="0">
                <a:solidFill>
                  <a:srgbClr val="C792EA"/>
                </a:solidFill>
                <a:ea typeface="Courier New"/>
                <a:cs typeface="Courier New"/>
                <a:sym typeface="Courier New"/>
              </a:rPr>
              <a:t>(</a:t>
            </a:r>
            <a:r>
              <a:rPr lang="en" sz="1600" dirty="0">
                <a:solidFill>
                  <a:schemeClr val="accent5"/>
                </a:solidFill>
                <a:ea typeface="Courier New"/>
                <a:cs typeface="Courier New"/>
                <a:sym typeface="Courier New"/>
              </a:rPr>
              <a:t>'</a:t>
            </a:r>
            <a:r>
              <a:rPr lang="en" sz="1600" dirty="0" err="1">
                <a:solidFill>
                  <a:schemeClr val="accent5"/>
                </a:solidFill>
                <a:ea typeface="Courier New"/>
                <a:cs typeface="Courier New"/>
                <a:sym typeface="Courier New"/>
              </a:rPr>
              <a:t>pandemic_recovery</a:t>
            </a:r>
            <a:r>
              <a:rPr lang="en" sz="1600" dirty="0">
                <a:solidFill>
                  <a:schemeClr val="accent5"/>
                </a:solidFill>
                <a:ea typeface="Courier New"/>
                <a:cs typeface="Courier New"/>
                <a:sym typeface="Courier New"/>
              </a:rPr>
              <a:t>'</a:t>
            </a:r>
            <a:r>
              <a:rPr lang="en" sz="1600" dirty="0">
                <a:solidFill>
                  <a:srgbClr val="C792EA"/>
                </a:solidFill>
                <a:ea typeface="Courier New"/>
                <a:cs typeface="Courier New"/>
                <a:sym typeface="Courier New"/>
              </a:rPr>
              <a:t>)</a:t>
            </a:r>
            <a:r>
              <a:rPr lang="en" sz="1600" dirty="0">
                <a:solidFill>
                  <a:schemeClr val="lt2"/>
                </a:solidFill>
                <a:ea typeface="Courier New"/>
                <a:cs typeface="Courier New"/>
                <a:sym typeface="Courier New"/>
              </a:rPr>
              <a:t>}}</a:t>
            </a:r>
            <a:endParaRPr sz="1600" dirty="0">
              <a:solidFill>
                <a:schemeClr val="lt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where</a:t>
            </a:r>
            <a:r>
              <a:rPr lang="en" sz="1600" dirty="0">
                <a:solidFill>
                  <a:srgbClr val="FFC66D"/>
                </a:solidFill>
                <a:ea typeface="Courier New"/>
                <a:cs typeface="Courier New"/>
                <a:sym typeface="Courier New"/>
              </a:rPr>
              <a:t> </a:t>
            </a:r>
            <a:r>
              <a:rPr lang="en" sz="1600" dirty="0" err="1">
                <a:ea typeface="Courier New"/>
                <a:cs typeface="Courier New"/>
                <a:sym typeface="Courier New"/>
              </a:rPr>
              <a:t>num_interactions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r>
              <a:rPr lang="en" sz="1600" dirty="0">
                <a:ea typeface="Courier New"/>
                <a:cs typeface="Courier New"/>
                <a:sym typeface="Courier New"/>
              </a:rPr>
              <a:t> </a:t>
            </a:r>
            <a:endParaRPr sz="1600" dirty="0">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num_reviews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num_checkins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num_tips</a:t>
            </a:r>
            <a:endParaRPr sz="1600" dirty="0">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99438" cy="461665"/>
          </a:xfrm>
          <a:prstGeom prst="rect">
            <a:avLst/>
          </a:prstGeom>
          <a:noFill/>
        </p:spPr>
        <p:txBody>
          <a:bodyPr wrap="none" rtlCol="0">
            <a:spAutoFit/>
          </a:bodyPr>
          <a:lstStyle/>
          <a:p>
            <a:r>
              <a:rPr lang="en-US" sz="24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303562" cy="461665"/>
          </a:xfrm>
          <a:prstGeom prst="rect">
            <a:avLst/>
          </a:prstGeom>
          <a:noFill/>
        </p:spPr>
        <p:txBody>
          <a:bodyPr wrap="none" rtlCol="0">
            <a:spAutoFit/>
          </a:bodyPr>
          <a:lstStyle/>
          <a:p>
            <a:r>
              <a:rPr lang="en-US" sz="24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358338" cy="461665"/>
          </a:xfrm>
          <a:prstGeom prst="rect">
            <a:avLst/>
          </a:prstGeom>
          <a:noFill/>
        </p:spPr>
        <p:txBody>
          <a:bodyPr wrap="none" rtlCol="0">
            <a:spAutoFit/>
          </a:bodyPr>
          <a:lstStyle/>
          <a:p>
            <a:r>
              <a:rPr lang="en-US" sz="24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latin typeface="DM Sans" pitchFamily="2" charset="77"/>
              </a:rPr>
              <a:t>The </a:t>
            </a:r>
          </a:p>
          <a:p>
            <a:pPr algn="ctr"/>
            <a:r>
              <a:rPr lang="en-US" sz="2400" dirty="0" err="1">
                <a:latin typeface="DM Mono" panose="020B0509040201040103" pitchFamily="49" charset="77"/>
                <a:cs typeface="Courier New" panose="02070309020205020404" pitchFamily="49" charset="0"/>
              </a:rPr>
              <a:t>pandemic_recovery</a:t>
            </a:r>
            <a:endParaRPr lang="en-US" sz="2400" dirty="0">
              <a:latin typeface="DM Mono" panose="020B0509040201040103" pitchFamily="49" charset="77"/>
              <a:cs typeface="Courier New" panose="02070309020205020404" pitchFamily="49" charset="0"/>
            </a:endParaRPr>
          </a:p>
          <a:p>
            <a:pPr algn="ctr"/>
            <a:r>
              <a:rPr lang="en-US" sz="24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220</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Mono" panose="020B0509040201040103" pitchFamily="49" charset="77"/>
                <a:ea typeface="DM Sans"/>
                <a:cs typeface="DM Sans"/>
                <a:sym typeface="DM Sans"/>
              </a:rPr>
              <a:t>5 days</a:t>
            </a:r>
            <a:r>
              <a:rPr lang="en" sz="5600" dirty="0">
                <a:latin typeface="DM Mono" panose="020B0509040201040103" pitchFamily="49" charset="77"/>
                <a:ea typeface="DM Sans"/>
                <a:cs typeface="DM Sans"/>
                <a:sym typeface="DM Sans"/>
              </a:rPr>
              <a:t> to find the bug, </a:t>
            </a:r>
            <a:endParaRPr sz="5600" dirty="0">
              <a:latin typeface="DM Mono" panose="020B0509040201040103" pitchFamily="49"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925253" cy="338554"/>
          </a:xfrm>
          <a:prstGeom prst="rect">
            <a:avLst/>
          </a:prstGeom>
          <a:noFill/>
        </p:spPr>
        <p:txBody>
          <a:bodyPr wrap="none" rtlCol="0">
            <a:spAutoFit/>
          </a:bodyPr>
          <a:lstStyle/>
          <a:p>
            <a:r>
              <a:rPr lang="en-US" sz="16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2036135" cy="338554"/>
          </a:xfrm>
          <a:prstGeom prst="rect">
            <a:avLst/>
          </a:prstGeom>
          <a:noFill/>
        </p:spPr>
        <p:txBody>
          <a:bodyPr wrap="none" rtlCol="0">
            <a:spAutoFit/>
          </a:bodyPr>
          <a:lstStyle/>
          <a:p>
            <a:r>
              <a:rPr lang="en-US" sz="16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78391" cy="338554"/>
          </a:xfrm>
          <a:prstGeom prst="rect">
            <a:avLst/>
          </a:prstGeom>
          <a:noFill/>
        </p:spPr>
        <p:txBody>
          <a:bodyPr wrap="none" rtlCol="0">
            <a:spAutoFit/>
          </a:bodyPr>
          <a:lstStyle/>
          <a:p>
            <a:r>
              <a:rPr lang="en-US" sz="16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74703" y="4934963"/>
            <a:ext cx="41341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221</a:t>
            </a:fld>
            <a:endParaRPr dirty="0"/>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222</a:t>
            </a:fld>
            <a:endParaRPr dirty="0"/>
          </a:p>
        </p:txBody>
      </p:sp>
      <p:grpSp>
        <p:nvGrpSpPr>
          <p:cNvPr id="811" name="Google Shape;811;p77"/>
          <p:cNvGrpSpPr/>
          <p:nvPr/>
        </p:nvGrpSpPr>
        <p:grpSpPr>
          <a:xfrm>
            <a:off x="1206627" y="1847013"/>
            <a:ext cx="9643211" cy="4148689"/>
            <a:chOff x="1264714" y="1068250"/>
            <a:chExt cx="9643211" cy="4148689"/>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2154406"/>
              <a:chOff x="1264714" y="3062533"/>
              <a:chExt cx="9643211" cy="2154406"/>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Efficient tests are:</a:t>
            </a:r>
            <a:endParaRPr sz="6400" dirty="0">
              <a:solidFill>
                <a:schemeClr val="accent3"/>
              </a:solidFill>
              <a:latin typeface="DM Mono" panose="020B0509040201040103" pitchFamily="49" charset="77"/>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223</a:t>
            </a:fld>
            <a:endParaRPr dirty="0"/>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1206627" y="3841296"/>
            <a:ext cx="9643211" cy="2154406"/>
            <a:chOff x="1264714" y="3062533"/>
            <a:chExt cx="9643211" cy="2154406"/>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224</a:t>
            </a:fld>
            <a:endParaRPr dirty="0"/>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1206627" y="3841296"/>
            <a:ext cx="9643211" cy="2154406"/>
            <a:chOff x="1264714" y="3062533"/>
            <a:chExt cx="9643211" cy="2154406"/>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225</a:t>
            </a:fld>
            <a:endParaRPr dirty="0"/>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1206627" y="3841296"/>
            <a:ext cx="9643211" cy="2154406"/>
            <a:chOff x="1264714" y="3062533"/>
            <a:chExt cx="9643211" cy="2154406"/>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226</a:t>
            </a:fld>
            <a:endParaRPr dirty="0"/>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1206627" y="3841296"/>
            <a:ext cx="9643211" cy="2154406"/>
            <a:chOff x="1264714" y="3062533"/>
            <a:chExt cx="9643211" cy="2154406"/>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227</a:t>
            </a:fld>
            <a:endParaRPr dirty="0"/>
          </a:p>
        </p:txBody>
      </p:sp>
      <p:grpSp>
        <p:nvGrpSpPr>
          <p:cNvPr id="848" name="Google Shape;848;p78"/>
          <p:cNvGrpSpPr/>
          <p:nvPr/>
        </p:nvGrpSpPr>
        <p:grpSpPr>
          <a:xfrm>
            <a:off x="1206627" y="1847013"/>
            <a:ext cx="9643211" cy="4148689"/>
            <a:chOff x="1264714" y="1068250"/>
            <a:chExt cx="9643211" cy="4148689"/>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6"/>
              <a:chOff x="1264714" y="3062533"/>
              <a:chExt cx="9643211" cy="2154406"/>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Our tests are:</a:t>
            </a:r>
            <a:endParaRPr sz="64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79734" y="595714"/>
            <a:ext cx="10917935" cy="509227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3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232</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6928"/>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3916977"/>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"XQfwVwDr-v0ZS3_CbbE5Xw"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"mh_-eMZ6K5RLWhZyISBhwA"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a:t>
            </a:r>
            <a:r>
              <a:rPr lang="en-CA"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"2018-07-07 22:09:11"</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"7ATYjTIgM3jUlt4UM3IypQ"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"OyoGAe7OKpv6SyGZT5g77Q"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Ive</a:t>
            </a:r>
            <a:r>
              <a:rPr lang="en-CA"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For</a:t>
            </a:r>
            <a:r>
              <a:rPr lang="en-CA" dirty="0">
                <a:solidFill>
                  <a:srgbClr val="067D17"/>
                </a:solidFill>
                <a:latin typeface="DM Mono" panose="020B0509040201040103" pitchFamily="49" charset="77"/>
              </a:rPr>
              <a:t> anyone who struggles to fit workouts in, the online scheduling system makes it easy to plan ahead (and </a:t>
            </a:r>
            <a:r>
              <a:rPr lang="en-CA" dirty="0" err="1">
                <a:solidFill>
                  <a:srgbClr val="067D17"/>
                </a:solidFill>
                <a:latin typeface="DM Mono" panose="020B0509040201040103" pitchFamily="49" charset="77"/>
              </a:rPr>
              <a:t>theres</a:t>
            </a:r>
            <a:r>
              <a:rPr lang="en-CA" dirty="0">
                <a:solidFill>
                  <a:srgbClr val="067D17"/>
                </a:solidFill>
                <a:latin typeface="DM Mono" panose="020B0509040201040103" pitchFamily="49" charset="77"/>
              </a:rPr>
              <a:t> no need to line up way in advanced like many gyms make you do).</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There</a:t>
            </a:r>
            <a:r>
              <a:rPr lang="en-CA" dirty="0">
                <a:solidFill>
                  <a:srgbClr val="067D17"/>
                </a:solidFill>
                <a:latin typeface="DM Mono" panose="020B0509040201040103" pitchFamily="49" charset="77"/>
              </a:rPr>
              <a:t> is no way I can write this review without giving Russell, the owner of Body Cycle, a shout out. </a:t>
            </a:r>
            <a:r>
              <a:rPr lang="en-CA" dirty="0" err="1">
                <a:solidFill>
                  <a:srgbClr val="067D17"/>
                </a:solidFill>
                <a:latin typeface="DM Mono" panose="020B0509040201040103" pitchFamily="49" charset="77"/>
              </a:rPr>
              <a:t>Russells</a:t>
            </a:r>
            <a:r>
              <a:rPr lang="en-CA"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provide encouragement, and is open to ideas and recommendations from anyone. Russell always wears a smile on his face, even when </a:t>
            </a:r>
            <a:r>
              <a:rPr lang="en-CA" dirty="0" err="1">
                <a:solidFill>
                  <a:srgbClr val="067D17"/>
                </a:solidFill>
                <a:latin typeface="DM Mono" panose="020B0509040201040103" pitchFamily="49" charset="77"/>
              </a:rPr>
              <a:t>hes</a:t>
            </a:r>
            <a:r>
              <a:rPr lang="en-CA" dirty="0">
                <a:solidFill>
                  <a:srgbClr val="067D17"/>
                </a:solidFill>
                <a:latin typeface="DM Mono" panose="020B0509040201040103" pitchFamily="49" charset="77"/>
              </a:rPr>
              <a:t> kicking your butt in class!"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13:18:32"</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"YjUWPpI6HXG530lwP-fb2A"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"8g_iMtfSiwikVnbP2etR0A"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16:23:50"</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"e4Vwtrqf-wpJfwesgvdgxQ"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"bcjbaE6dDog4jkNY91ncLQ"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4.0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"Cute interior and owner (?) gave us tour of upcoming patio</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dirty="0" err="1">
                <a:solidFill>
                  <a:srgbClr val="067D17"/>
                </a:solidFill>
                <a:latin typeface="DM Mono" panose="020B0509040201040103" pitchFamily="49" charset="77"/>
              </a:rPr>
              <a:t>esp</a:t>
            </a:r>
            <a:r>
              <a:rPr lang="en-CA" dirty="0">
                <a:solidFill>
                  <a:srgbClr val="067D17"/>
                </a:solidFill>
                <a:latin typeface="DM Mono" panose="020B0509040201040103" pitchFamily="49" charset="77"/>
              </a:rPr>
              <a:t> after eating too many curds! Had the onion, gruyere, tomato sandwich. </a:t>
            </a:r>
            <a:r>
              <a:rPr lang="en-CA" dirty="0" err="1">
                <a:solidFill>
                  <a:srgbClr val="067D17"/>
                </a:solidFill>
                <a:latin typeface="DM Mono" panose="020B0509040201040103" pitchFamily="49" charset="77"/>
              </a:rPr>
              <a:t>Wasnt</a:t>
            </a:r>
            <a:r>
              <a:rPr lang="en-CA"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"2017-01-14 20:54:15"</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"r3zeYsv1XFBRA4dJpL78cw"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"Loved this tour! I grabbed a </a:t>
            </a:r>
            <a:r>
              <a:rPr lang="en-CA" dirty="0" err="1">
                <a:solidFill>
                  <a:srgbClr val="067D17"/>
                </a:solidFill>
                <a:latin typeface="DM Mono" panose="020B0509040201040103" pitchFamily="49" charset="77"/>
              </a:rPr>
              <a:t>groupon</a:t>
            </a:r>
            <a:r>
              <a:rPr lang="en-CA" dirty="0">
                <a:solidFill>
                  <a:srgbClr val="067D17"/>
                </a:solidFill>
                <a:latin typeface="DM Mono" panose="020B0509040201040103" pitchFamily="49" charset="77"/>
              </a:rPr>
              <a:t> and the price was great. It was the perfect way to explore New Orleans for someone </a:t>
            </a:r>
            <a:r>
              <a:rPr lang="en-CA" dirty="0" err="1">
                <a:solidFill>
                  <a:srgbClr val="067D17"/>
                </a:solidFill>
                <a:latin typeface="DM Mono" panose="020B0509040201040103" pitchFamily="49" charset="77"/>
              </a:rPr>
              <a:t>whod</a:t>
            </a:r>
            <a:r>
              <a:rPr lang="en-CA" dirty="0">
                <a:solidFill>
                  <a:srgbClr val="067D17"/>
                </a:solidFill>
                <a:latin typeface="DM Mono" panose="020B0509040201040103" pitchFamily="49" charset="77"/>
              </a:rPr>
              <a:t> never been there before and </a:t>
            </a:r>
            <a:r>
              <a:rPr lang="en-CA" dirty="0" err="1">
                <a:solidFill>
                  <a:srgbClr val="067D17"/>
                </a:solidFill>
                <a:latin typeface="DM Mono" panose="020B0509040201040103" pitchFamily="49" charset="77"/>
              </a:rPr>
              <a:t>didnt</a:t>
            </a:r>
            <a:r>
              <a:rPr lang="en-CA"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meet up in front of a grocery store (seems strange at first, but its not terribly hard to find, and </a:t>
            </a:r>
            <a:r>
              <a:rPr lang="en-CA" dirty="0" err="1">
                <a:solidFill>
                  <a:srgbClr val="067D17"/>
                </a:solidFill>
                <a:latin typeface="DM Mono" panose="020B0509040201040103" pitchFamily="49" charset="77"/>
              </a:rPr>
              <a:t>itll</a:t>
            </a:r>
            <a:r>
              <a:rPr lang="en-CA" dirty="0">
                <a:solidFill>
                  <a:srgbClr val="067D17"/>
                </a:solidFill>
                <a:latin typeface="DM Mono" panose="020B0509040201040103" pitchFamily="49" charset="77"/>
              </a:rPr>
              <a:t> give you a chance to get some water), and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"2021-01-03 23:21:18"</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"LHSTtnW3YHCeUkRDGyJOyw"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"yfFzsLmaWF2d4Sr0UNbBgg"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"_ZeMknuYdlQcUqng_Im3yg"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"2021-08-07 02:29:16"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"B5XSoSG3SfvQGtKEGQ1tSQ"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wSTuiTk-sKNdcFyprzZAjg</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latin typeface="DM Mono" panose="020B0509040201040103" pitchFamily="49" charset="77"/>
              </a:rPr>
              <a:t>thats</a:t>
            </a:r>
            <a:r>
              <a:rPr lang="en-CA"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22:46:33"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"gebiRewfieSdtt17PTW6Zg"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"59MxRhNVhU9MYndMkz0wtw"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"pUycOfUwM8vqX7KjRRhUEA"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"Had a party of 6 here for hibachi. Our waitress brought our separate sushi orders on one plate so we </a:t>
            </a:r>
            <a:r>
              <a:rPr lang="en-CA" dirty="0" err="1">
                <a:solidFill>
                  <a:srgbClr val="067D17"/>
                </a:solidFill>
                <a:latin typeface="DM Mono" panose="020B0509040201040103" pitchFamily="49" charset="77"/>
              </a:rPr>
              <a:t>couldnt</a:t>
            </a:r>
            <a:r>
              <a:rPr lang="en-CA" dirty="0">
                <a:solidFill>
                  <a:srgbClr val="067D17"/>
                </a:solidFill>
                <a:latin typeface="DM Mono" panose="020B0509040201040103" pitchFamily="49" charset="77"/>
              </a:rPr>
              <a:t> really tell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was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and forgot several items on an order. I understand making mistakes but the </a:t>
            </a:r>
            <a:r>
              <a:rPr lang="en-CA" dirty="0" err="1">
                <a:solidFill>
                  <a:srgbClr val="067D17"/>
                </a:solidFill>
                <a:latin typeface="DM Mono" panose="020B0509040201040103" pitchFamily="49" charset="77"/>
              </a:rPr>
              <a:t>restaraunt</a:t>
            </a:r>
            <a:r>
              <a:rPr lang="en-CA"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latin typeface="DM Mono" panose="020B0509040201040103" pitchFamily="49" charset="77"/>
              </a:rPr>
              <a:t>im</a:t>
            </a:r>
            <a:r>
              <a:rPr lang="en-CA" dirty="0">
                <a:solidFill>
                  <a:srgbClr val="067D17"/>
                </a:solidFill>
                <a:latin typeface="DM Mono" panose="020B0509040201040103" pitchFamily="49" charset="77"/>
              </a:rPr>
              <a:t> hoping it was just an off night here. But for the money I </a:t>
            </a:r>
            <a:r>
              <a:rPr lang="en-CA" dirty="0" err="1">
                <a:solidFill>
                  <a:srgbClr val="067D17"/>
                </a:solidFill>
                <a:latin typeface="DM Mono" panose="020B0509040201040103" pitchFamily="49" charset="77"/>
              </a:rPr>
              <a:t>wouldnt</a:t>
            </a:r>
            <a:r>
              <a:rPr lang="en-CA" dirty="0">
                <a:solidFill>
                  <a:srgbClr val="067D17"/>
                </a:solidFill>
                <a:latin typeface="DM Mono" panose="020B0509040201040103" pitchFamily="49" charset="77"/>
              </a:rPr>
              <a:t> go back."</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"2016-07-25 07:31:06"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239</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79734" y="595714"/>
            <a:ext cx="10917935" cy="509227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79734" y="600075"/>
            <a:ext cx="11744587"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4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240</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helps us write smaller tests for specific bugs</a:t>
            </a:r>
            <a:endParaRPr sz="1600" dirty="0">
              <a:latin typeface="DM Mono" panose="020B0509040201040103" pitchFamily="49" charset="77"/>
              <a:ea typeface="DM Sans"/>
              <a:cs typeface="DM Sans"/>
              <a:sym typeface="DM Sans"/>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524315"/>
          </a:xfrm>
          <a:prstGeom prst="rect">
            <a:avLst/>
          </a:prstGeom>
          <a:noFill/>
        </p:spPr>
        <p:txBody>
          <a:bodyPr wrap="square" rtlCol="0">
            <a:spAutoFit/>
          </a:bodyPr>
          <a:lstStyle/>
          <a:p>
            <a:r>
              <a:rPr lang="en-US" sz="3200" dirty="0">
                <a:solidFill>
                  <a:schemeClr val="tx1"/>
                </a:solidFill>
                <a:latin typeface="DM Mono" panose="020B0509040201040103" pitchFamily="49" charset="77"/>
              </a:rPr>
              <a:t>Duplicate your test.</a:t>
            </a:r>
            <a:endParaRPr lang="en-US" sz="3200" dirty="0">
              <a:latin typeface="DM Mono" panose="020B0509040201040103" pitchFamily="49" charset="77"/>
            </a:endParaRPr>
          </a:p>
          <a:p>
            <a:r>
              <a:rPr lang="en-US" sz="3200" dirty="0">
                <a:latin typeface="DM Mono" panose="020B0509040201040103" pitchFamily="49" charset="77"/>
              </a:rPr>
              <a:t>Change the assertion</a:t>
            </a:r>
          </a:p>
          <a:p>
            <a:r>
              <a:rPr lang="en-US" sz="3200" dirty="0">
                <a:latin typeface="DM Mono" panose="020B0509040201040103" pitchFamily="49" charset="77"/>
              </a:rPr>
              <a:t>Squeeze the bottom</a:t>
            </a:r>
          </a:p>
          <a:p>
            <a:r>
              <a:rPr lang="en-US" sz="3200" dirty="0">
                <a:latin typeface="DM Mono" panose="020B0509040201040103" pitchFamily="49" charset="77"/>
              </a:rPr>
              <a:t>Clean up</a:t>
            </a:r>
          </a:p>
          <a:p>
            <a:r>
              <a:rPr lang="en-US" sz="3200" dirty="0">
                <a:latin typeface="DM Mono" panose="020B0509040201040103" pitchFamily="49" charset="77"/>
              </a:rPr>
              <a:t>Squeeze the top</a:t>
            </a:r>
          </a:p>
          <a:p>
            <a:r>
              <a:rPr lang="en-US" sz="3200" dirty="0">
                <a:latin typeface="DM Mono" panose="020B0509040201040103" pitchFamily="49" charset="77"/>
              </a:rPr>
              <a:t>Clean up</a:t>
            </a:r>
          </a:p>
          <a:p>
            <a:endParaRPr lang="en-US" sz="3200" dirty="0">
              <a:latin typeface="DM Mono" panose="020B0509040201040103" pitchFamily="49" charset="77"/>
            </a:endParaRPr>
          </a:p>
          <a:p>
            <a:r>
              <a:rPr lang="en-US" sz="32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dirty="0">
                <a:solidFill>
                  <a:srgbClr val="0070C0"/>
                </a:solidFill>
                <a:latin typeface="DM Mono" panose="020B0509040201040103" pitchFamily="49" charset="77"/>
              </a:rPr>
              <a:t>def</a:t>
            </a:r>
            <a:r>
              <a:rPr lang="en-US" sz="2000" dirty="0">
                <a:latin typeface="DM Mono" panose="020B0509040201040103" pitchFamily="49" charset="77"/>
              </a:rPr>
              <a:t> </a:t>
            </a:r>
            <a:r>
              <a:rPr lang="en-US" sz="2000" dirty="0" err="1">
                <a:solidFill>
                  <a:srgbClr val="2F95A0"/>
                </a:solidFill>
                <a:latin typeface="DM Mono" panose="020B0509040201040103" pitchFamily="49" charset="77"/>
              </a:rPr>
              <a:t>test_will_do_the_right_thing</a:t>
            </a:r>
            <a:r>
              <a:rPr lang="en-US" sz="2000" dirty="0">
                <a:latin typeface="DM Mono" panose="020B0509040201040103" pitchFamily="49" charset="77"/>
              </a:rPr>
              <a:t>():</a:t>
            </a:r>
          </a:p>
          <a:p>
            <a:r>
              <a:rPr lang="en-US" sz="2000" dirty="0">
                <a:latin typeface="DM Mono" panose="020B0509040201040103" pitchFamily="49" charset="77"/>
              </a:rPr>
              <a:t>    </a:t>
            </a:r>
            <a:r>
              <a:rPr lang="en-US" sz="2000" dirty="0" err="1">
                <a:latin typeface="DM Mono" panose="020B0509040201040103" pitchFamily="49" charset="77"/>
              </a:rPr>
              <a:t>input_dfs</a:t>
            </a:r>
            <a:r>
              <a:rPr lang="en-US" sz="2000" dirty="0">
                <a:latin typeface="DM Mono" panose="020B0509040201040103" pitchFamily="49" charset="77"/>
              </a:rPr>
              <a:t> = </a:t>
            </a:r>
            <a:r>
              <a:rPr lang="en-US" sz="2000" dirty="0" err="1">
                <a:latin typeface="DM Mono" panose="020B0509040201040103" pitchFamily="49" charset="77"/>
              </a:rPr>
              <a:t>setup_dataframes</a:t>
            </a:r>
            <a:r>
              <a:rPr lang="en-US" sz="2000" dirty="0">
                <a:latin typeface="DM Mono" panose="020B0509040201040103" pitchFamily="49" charset="77"/>
              </a:rPr>
              <a:t>()</a:t>
            </a:r>
          </a:p>
          <a:p>
            <a:endParaRPr lang="en-US" sz="2000" dirty="0">
              <a:latin typeface="DM Mono" panose="020B0509040201040103" pitchFamily="49" charset="77"/>
            </a:endParaRPr>
          </a:p>
          <a:p>
            <a:r>
              <a:rPr lang="en-US" sz="2000" dirty="0">
                <a:latin typeface="DM Mono" panose="020B0509040201040103" pitchFamily="49" charset="77"/>
              </a:rPr>
              <a:t>    </a:t>
            </a:r>
            <a:r>
              <a:rPr lang="en-US" sz="2000" dirty="0" err="1">
                <a:latin typeface="DM Mono" panose="020B0509040201040103" pitchFamily="49" charset="77"/>
              </a:rPr>
              <a:t>output_df</a:t>
            </a:r>
            <a:r>
              <a:rPr lang="en-US" sz="2000" dirty="0">
                <a:latin typeface="DM Mono" panose="020B0509040201040103" pitchFamily="49" charset="77"/>
              </a:rPr>
              <a:t> = transform(</a:t>
            </a:r>
            <a:r>
              <a:rPr lang="en-US" sz="2000" dirty="0" err="1">
                <a:latin typeface="DM Mono" panose="020B0509040201040103" pitchFamily="49" charset="77"/>
              </a:rPr>
              <a:t>input_dfs</a:t>
            </a:r>
            <a:r>
              <a:rPr lang="en-US" sz="2000" dirty="0">
                <a:latin typeface="DM Mono" panose="020B0509040201040103" pitchFamily="49" charset="77"/>
              </a:rPr>
              <a:t>)</a:t>
            </a:r>
          </a:p>
          <a:p>
            <a:endParaRPr lang="en-US" sz="2000" dirty="0">
              <a:latin typeface="DM Mono" panose="020B0509040201040103" pitchFamily="49" charset="77"/>
            </a:endParaRPr>
          </a:p>
          <a:p>
            <a:r>
              <a:rPr lang="en-US" sz="2000" dirty="0">
                <a:latin typeface="DM Mono" panose="020B0509040201040103" pitchFamily="49" charset="77"/>
              </a:rPr>
              <a:t>    </a:t>
            </a:r>
            <a:r>
              <a:rPr lang="en-US" sz="2000" dirty="0" err="1">
                <a:latin typeface="DM Mono" panose="020B0509040201040103" pitchFamily="49" charset="77"/>
              </a:rPr>
              <a:t>output_json</a:t>
            </a:r>
            <a:r>
              <a:rPr lang="en-US" sz="2000" dirty="0">
                <a:latin typeface="DM Mono" panose="020B0509040201040103" pitchFamily="49" charset="77"/>
              </a:rPr>
              <a:t> = </a:t>
            </a:r>
            <a:r>
              <a:rPr lang="en-CA" sz="2000" dirty="0" err="1">
                <a:latin typeface="DM Mono" panose="020B0509040201040103" pitchFamily="49" charset="77"/>
              </a:rPr>
              <a:t>data_frame_to_json</a:t>
            </a:r>
            <a:r>
              <a:rPr lang="en-CA" sz="2000" dirty="0">
                <a:latin typeface="DM Mono" panose="020B0509040201040103" pitchFamily="49" charset="77"/>
              </a:rPr>
              <a:t>(</a:t>
            </a:r>
            <a:r>
              <a:rPr lang="en-CA" sz="2000" dirty="0" err="1">
                <a:latin typeface="DM Mono" panose="020B0509040201040103" pitchFamily="49" charset="77"/>
              </a:rPr>
              <a:t>actual_df</a:t>
            </a:r>
            <a:r>
              <a:rPr lang="en-CA" sz="2000" dirty="0">
                <a:latin typeface="DM Mono" panose="020B0509040201040103" pitchFamily="49" charset="77"/>
              </a:rPr>
              <a:t>) </a:t>
            </a:r>
            <a:endParaRPr lang="en-US" sz="2000" dirty="0">
              <a:latin typeface="DM Mono" panose="020B0509040201040103" pitchFamily="49" charset="77"/>
            </a:endParaRPr>
          </a:p>
          <a:p>
            <a:r>
              <a:rPr lang="en-US" sz="2000" dirty="0">
                <a:latin typeface="DM Mono" panose="020B0509040201040103" pitchFamily="49" charset="77"/>
              </a:rPr>
              <a:t>    assert </a:t>
            </a:r>
            <a:r>
              <a:rPr lang="en-CA" sz="2000" dirty="0" err="1">
                <a:latin typeface="DM Mono" panose="020B0509040201040103" pitchFamily="49" charset="77"/>
              </a:rPr>
              <a:t>output_json</a:t>
            </a:r>
            <a:r>
              <a:rPr lang="en-CA" sz="2000" dirty="0">
                <a:latin typeface="DM Mono" panose="020B0509040201040103" pitchFamily="49" charset="77"/>
              </a:rPr>
              <a:t>== </a:t>
            </a:r>
            <a:r>
              <a:rPr lang="en-CA" sz="2000" dirty="0" err="1">
                <a:latin typeface="DM Mono" panose="020B0509040201040103" pitchFamily="49" charset="77"/>
              </a:rPr>
              <a:t>expected_json</a:t>
            </a:r>
            <a:r>
              <a:rPr lang="en-CA" sz="2000" dirty="0">
                <a:latin typeface="DM Mono" panose="020B0509040201040103" pitchFamily="49" charset="77"/>
              </a:rPr>
              <a:t>()</a:t>
            </a:r>
            <a:endParaRPr lang="en-US" sz="2000" dirty="0">
              <a:latin typeface="DM Mono" panose="020B0509040201040103" pitchFamily="49" charset="77"/>
            </a:endParaRPr>
          </a:p>
          <a:p>
            <a:endParaRPr lang="en-US" sz="20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dirty="0">
                <a:solidFill>
                  <a:srgbClr val="0070C0"/>
                </a:solidFill>
                <a:latin typeface="DM Mono" panose="020B0509040201040103" pitchFamily="49" charset="77"/>
              </a:rPr>
              <a:t>def</a:t>
            </a:r>
            <a:r>
              <a:rPr lang="en-US" sz="2000" dirty="0">
                <a:latin typeface="DM Mono" panose="020B0509040201040103" pitchFamily="49" charset="77"/>
              </a:rPr>
              <a:t> </a:t>
            </a:r>
            <a:r>
              <a:rPr lang="en-US" sz="2000" dirty="0" err="1">
                <a:solidFill>
                  <a:srgbClr val="2F95A0"/>
                </a:solidFill>
                <a:latin typeface="DM Mono" panose="020B0509040201040103" pitchFamily="49" charset="77"/>
              </a:rPr>
              <a:t>test_mobile_reviews_bug</a:t>
            </a:r>
            <a:r>
              <a:rPr lang="en-US" sz="2000" dirty="0">
                <a:latin typeface="DM Mono" panose="020B0509040201040103" pitchFamily="49" charset="77"/>
              </a:rPr>
              <a:t>():</a:t>
            </a:r>
          </a:p>
          <a:p>
            <a:r>
              <a:rPr lang="en-US" sz="2000" dirty="0">
                <a:latin typeface="DM Mono" panose="020B0509040201040103" pitchFamily="49" charset="77"/>
              </a:rPr>
              <a:t>    </a:t>
            </a:r>
            <a:r>
              <a:rPr lang="en-US" sz="2000" dirty="0" err="1">
                <a:latin typeface="DM Mono" panose="020B0509040201040103" pitchFamily="49" charset="77"/>
              </a:rPr>
              <a:t>input_dfs</a:t>
            </a:r>
            <a:r>
              <a:rPr lang="en-US" sz="2000" dirty="0">
                <a:latin typeface="DM Mono" panose="020B0509040201040103" pitchFamily="49" charset="77"/>
              </a:rPr>
              <a:t> = </a:t>
            </a:r>
            <a:r>
              <a:rPr lang="en-US" sz="2000" dirty="0" err="1">
                <a:latin typeface="DM Mono" panose="020B0509040201040103" pitchFamily="49" charset="77"/>
              </a:rPr>
              <a:t>setup_dataframes</a:t>
            </a:r>
            <a:r>
              <a:rPr lang="en-US" sz="2000" dirty="0">
                <a:latin typeface="DM Mono" panose="020B0509040201040103" pitchFamily="49" charset="77"/>
              </a:rPr>
              <a:t>()</a:t>
            </a:r>
          </a:p>
          <a:p>
            <a:endParaRPr lang="en-US" sz="2000" dirty="0">
              <a:latin typeface="DM Mono" panose="020B0509040201040103" pitchFamily="49" charset="77"/>
            </a:endParaRPr>
          </a:p>
          <a:p>
            <a:r>
              <a:rPr lang="en-US" sz="2000" dirty="0">
                <a:latin typeface="DM Mono" panose="020B0509040201040103" pitchFamily="49" charset="77"/>
              </a:rPr>
              <a:t>    </a:t>
            </a:r>
            <a:r>
              <a:rPr lang="en-US" sz="2000" dirty="0" err="1">
                <a:latin typeface="DM Mono" panose="020B0509040201040103" pitchFamily="49" charset="77"/>
              </a:rPr>
              <a:t>output_df</a:t>
            </a:r>
            <a:r>
              <a:rPr lang="en-US" sz="2000" dirty="0">
                <a:latin typeface="DM Mono" panose="020B0509040201040103" pitchFamily="49" charset="77"/>
              </a:rPr>
              <a:t> = transform(</a:t>
            </a:r>
            <a:r>
              <a:rPr lang="en-US" sz="2000" dirty="0" err="1">
                <a:latin typeface="DM Mono" panose="020B0509040201040103" pitchFamily="49" charset="77"/>
              </a:rPr>
              <a:t>input_dfs</a:t>
            </a:r>
            <a:r>
              <a:rPr lang="en-US" sz="2000" dirty="0">
                <a:latin typeface="DM Mono" panose="020B0509040201040103" pitchFamily="49" charset="77"/>
              </a:rPr>
              <a:t>)</a:t>
            </a:r>
          </a:p>
          <a:p>
            <a:endParaRPr lang="en-US" sz="2000" dirty="0">
              <a:latin typeface="DM Mono" panose="020B0509040201040103" pitchFamily="49" charset="77"/>
            </a:endParaRPr>
          </a:p>
          <a:p>
            <a:r>
              <a:rPr lang="en-US" sz="2000" dirty="0">
                <a:latin typeface="DM Mono" panose="020B0509040201040103" pitchFamily="49" charset="77"/>
              </a:rPr>
              <a:t>    </a:t>
            </a:r>
            <a:r>
              <a:rPr lang="en-US" sz="2000" dirty="0" err="1">
                <a:latin typeface="DM Mono" panose="020B0509040201040103" pitchFamily="49" charset="77"/>
              </a:rPr>
              <a:t>output_json</a:t>
            </a:r>
            <a:r>
              <a:rPr lang="en-US" sz="2000" dirty="0">
                <a:latin typeface="DM Mono" panose="020B0509040201040103" pitchFamily="49" charset="77"/>
              </a:rPr>
              <a:t> = </a:t>
            </a:r>
            <a:r>
              <a:rPr lang="en-CA" sz="2000" dirty="0" err="1">
                <a:latin typeface="DM Mono" panose="020B0509040201040103" pitchFamily="49" charset="77"/>
              </a:rPr>
              <a:t>data_frame_to_json</a:t>
            </a:r>
            <a:r>
              <a:rPr lang="en-CA" sz="2000" dirty="0">
                <a:latin typeface="DM Mono" panose="020B0509040201040103" pitchFamily="49" charset="77"/>
              </a:rPr>
              <a:t>(</a:t>
            </a:r>
            <a:r>
              <a:rPr lang="en-CA" sz="2000" dirty="0" err="1">
                <a:latin typeface="DM Mono" panose="020B0509040201040103" pitchFamily="49" charset="77"/>
              </a:rPr>
              <a:t>actual_df</a:t>
            </a:r>
            <a:r>
              <a:rPr lang="en-CA" sz="2000" dirty="0">
                <a:latin typeface="DM Mono" panose="020B0509040201040103" pitchFamily="49" charset="77"/>
              </a:rPr>
              <a:t>) </a:t>
            </a:r>
            <a:endParaRPr lang="en-US" sz="2000" dirty="0">
              <a:latin typeface="DM Mono" panose="020B0509040201040103" pitchFamily="49" charset="77"/>
            </a:endParaRPr>
          </a:p>
          <a:p>
            <a:r>
              <a:rPr lang="en-US" sz="2000" dirty="0">
                <a:latin typeface="DM Mono" panose="020B0509040201040103" pitchFamily="49" charset="77"/>
              </a:rPr>
              <a:t>    assert </a:t>
            </a:r>
            <a:r>
              <a:rPr lang="en-CA" sz="2000" dirty="0" err="1">
                <a:latin typeface="DM Mono" panose="020B0509040201040103" pitchFamily="49" charset="77"/>
              </a:rPr>
              <a:t>output_json</a:t>
            </a:r>
            <a:r>
              <a:rPr lang="en-CA" sz="2000" dirty="0">
                <a:latin typeface="DM Mono" panose="020B0509040201040103" pitchFamily="49" charset="77"/>
              </a:rPr>
              <a:t>== </a:t>
            </a:r>
            <a:r>
              <a:rPr lang="en-CA" sz="2000" dirty="0" err="1">
                <a:latin typeface="DM Mono" panose="020B0509040201040103" pitchFamily="49" charset="77"/>
              </a:rPr>
              <a:t>expected_json</a:t>
            </a:r>
            <a:r>
              <a:rPr lang="en-CA" sz="2000" dirty="0">
                <a:latin typeface="DM Mono" panose="020B0509040201040103" pitchFamily="49" charset="77"/>
              </a:rPr>
              <a:t>()</a:t>
            </a:r>
            <a:endParaRPr lang="en-US" sz="2000" dirty="0">
              <a:latin typeface="DM Mono" panose="020B0509040201040103" pitchFamily="49" charset="77"/>
            </a:endParaRPr>
          </a:p>
          <a:p>
            <a:endParaRPr lang="en-US" sz="20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4.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”Inglewood Pizza"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"MTSW4McQd7CbVtyjqoe9mw"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"St </a:t>
            </a:r>
            <a:r>
              <a:rPr lang="en-CA" dirty="0" err="1">
                <a:solidFill>
                  <a:srgbClr val="183691"/>
                </a:solidFill>
                <a:latin typeface="DM Mono" panose="020B0509040201040103" pitchFamily="49" charset="77"/>
              </a:rPr>
              <a:t>Honore</a:t>
            </a:r>
            <a:r>
              <a:rPr lang="en-CA" dirty="0">
                <a:solidFill>
                  <a:srgbClr val="183691"/>
                </a:solidFill>
                <a:latin typeface="DM Mono" panose="020B0509040201040103" pitchFamily="49" charset="77"/>
              </a:rPr>
              <a:t> Pastries"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14</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"Abby </a:t>
            </a:r>
            <a:r>
              <a:rPr lang="en-CA" dirty="0" err="1">
                <a:solidFill>
                  <a:srgbClr val="183691"/>
                </a:solidFill>
                <a:latin typeface="DM Mono" panose="020B0509040201040103" pitchFamily="49" charset="77"/>
              </a:rPr>
              <a:t>Rappoport</a:t>
            </a:r>
            <a:r>
              <a:rPr lang="en-CA" dirty="0">
                <a:solidFill>
                  <a:srgbClr val="183691"/>
                </a:solidFill>
                <a:latin typeface="DM Mono" panose="020B0509040201040103" pitchFamily="49" charset="77"/>
              </a:rPr>
              <a:t>, LAC, CMQ"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6</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"Sonic Drive-In"</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Tsevi's</a:t>
            </a:r>
            <a:r>
              <a:rPr lang="en-CA" dirty="0">
                <a:solidFill>
                  <a:srgbClr val="183691"/>
                </a:solidFill>
                <a:latin typeface="DM Mono" panose="020B0509040201040103" pitchFamily="49" charset="77"/>
              </a:rPr>
              <a:t> Pub And Grill"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"Perkiomen Valley Brewery"</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 UPS Store"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"n_0UpQx1hsNbnPUSlodU8w"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"Famous Footwear"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"Temple Beth-El"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"Target"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dirty="0"/>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checkin_count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3</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review_count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1</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86"/>
                                        </p:tgtEl>
                                        <p:attrNameLst>
                                          <p:attrName>style.visibility</p:attrName>
                                        </p:attrNameLst>
                                      </p:cBhvr>
                                      <p:to>
                                        <p:strVal val="visible"/>
                                      </p:to>
                                    </p:set>
                                    <p:animEffect transition="in" filter="fade">
                                      <p:cBhvr>
                                        <p:cTn id="11" dur="1000"/>
                                        <p:tgtEl>
                                          <p:spTgt spid="5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1000"/>
                                        <p:tgtEl>
                                          <p:spTgt spid="589"/>
                                        </p:tgtEl>
                                      </p:cBhvr>
                                    </p:animEffec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8"/>
                                        </p:tgtEl>
                                        <p:attrNameLst>
                                          <p:attrName>style.visibility</p:attrName>
                                        </p:attrNameLst>
                                      </p:cBhvr>
                                      <p:to>
                                        <p:strVal val="visible"/>
                                      </p:to>
                                    </p:set>
                                    <p:animEffect transition="in" filter="fade">
                                      <p:cBhvr>
                                        <p:cTn id="27"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p>
          <a:p>
            <a:r>
              <a:rPr lang="en-US" sz="1600" dirty="0">
                <a:solidFill>
                  <a:schemeClr val="tx1"/>
                </a:solidFill>
                <a:latin typeface="DM Mono" panose="020B0509040201040103" pitchFamily="49" charset="77"/>
              </a:rPr>
              <a:t>    how= </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left_anti</a:t>
            </a:r>
            <a:r>
              <a:rPr lang="en-US" sz="1600" dirty="0">
                <a:solidFill>
                  <a:schemeClr val="accent6">
                    <a:lumMod val="50000"/>
                  </a:schemeClr>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29</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dirty="0"/>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DM Mono" panose="020B0509040201040103" pitchFamily="49" charset="77"/>
                <a:ea typeface="DM Sans"/>
                <a:cs typeface="DM Sans"/>
                <a:sym typeface="DM Sans"/>
              </a:rPr>
              <a:t>Xenopus</a:t>
            </a:r>
            <a:endParaRPr sz="24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932668965"/>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805963586"/>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626829735"/>
              </p:ext>
            </p:extLst>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Sans" pitchFamily="2" charset="77"/>
                        </a:rPr>
                        <a:t>Trono</a:t>
                      </a:r>
                      <a:endParaRPr lang="en-US" sz="1600" b="0" i="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Sans" pitchFamily="2" charset="77"/>
                        </a:rPr>
                        <a:t>Calgry</a:t>
                      </a:r>
                      <a:endParaRPr lang="en-US" sz="1600" b="0" i="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Sans" pitchFamily="2" charset="77"/>
                        </a:rPr>
                        <a:t>Vancover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2439154062"/>
              </p:ext>
            </p:extLst>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Sans" pitchFamily="2"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Sans" pitchFamily="2"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Sans" pitchFamily="2"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84811"/>
            <a:ext cx="3594158" cy="94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84811"/>
            <a:ext cx="3594158" cy="7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33</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1209"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dirty="0">
                <a:solidFill>
                  <a:srgbClr val="202124"/>
                </a:solidFill>
                <a:latin typeface="Nothing You Could Do"/>
                <a:ea typeface="Nothing You Could Do"/>
                <a:cs typeface="Nothing You Could Do"/>
                <a:sym typeface="Nothing You Could Do"/>
              </a:rPr>
              <a:t>"What bug are you trying to catch?"</a:t>
            </a:r>
            <a:endParaRPr sz="64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browser_reviews_df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dirty="0"/>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dirty="0"/>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dirty="0"/>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dirty="0"/>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dirty="0"/>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CA" sz="1600" dirty="0" err="1">
                  <a:solidFill>
                    <a:srgbClr val="080808"/>
                  </a:solidFill>
                  <a:latin typeface="DM Mono" panose="020B0509040201040103" pitchFamily="49" charset="77"/>
                  <a:ea typeface="Courier New"/>
                  <a:cs typeface="Courier New"/>
                  <a:sym typeface="Courier New"/>
                </a:rPr>
                <a:t>mobile_reviews_df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strftime</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'%Y-%m-%d'</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lvl="0"/>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endParaRPr sz="16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49</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dirty="0"/>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will let us write a test for only the logic we care about</a:t>
            </a:r>
            <a:endParaRPr sz="16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375669" y="1193454"/>
            <a:ext cx="11406451"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3123333"/>
            <a:ext cx="12188825" cy="712809"/>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1615786"/>
            <a:ext cx="12188825" cy="1445173"/>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4059111"/>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783643" y="1836755"/>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7089223"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7542194" y="3921919"/>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9395178"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167638" y="2254524"/>
            <a:ext cx="1293944" cy="1569660"/>
          </a:xfrm>
          <a:prstGeom prst="rect">
            <a:avLst/>
          </a:prstGeom>
          <a:noFill/>
        </p:spPr>
        <p:txBody>
          <a:bodyPr wrap="none" rtlCol="0">
            <a:spAutoFit/>
          </a:bodyPr>
          <a:lstStyle/>
          <a:p>
            <a:pPr algn="ctr"/>
            <a:r>
              <a:rPr lang="en-US" sz="7200" dirty="0">
                <a:latin typeface="DM Mono" panose="020B0509040201040103" pitchFamily="49" charset="77"/>
              </a:rPr>
              <a:t>1</a:t>
            </a:r>
          </a:p>
          <a:p>
            <a:pPr algn="ctr"/>
            <a:r>
              <a:rPr lang="en-US" sz="24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                   "</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2533261"/>
            <a:ext cx="9863953" cy="33855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Check out the test input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6805715" y="2504667"/>
            <a:ext cx="2529860" cy="338554"/>
          </a:xfrm>
          <a:prstGeom prst="rect">
            <a:avLst/>
          </a:prstGeom>
        </p:spPr>
        <p:txBody>
          <a:bodyPr wrap="none">
            <a:spAutoFit/>
          </a:bodyPr>
          <a:lstStyle/>
          <a:p>
            <a:r>
              <a:rPr lang="en-CA" sz="1600" dirty="0" err="1">
                <a:solidFill>
                  <a:srgbClr val="183691"/>
                </a:solidFill>
                <a:latin typeface="DM Mono" panose="020B0509040201040103" pitchFamily="49" charset="77"/>
              </a:rPr>
              <a:t>mobile_reviews.json</a:t>
            </a:r>
            <a:endParaRPr lang="en-US" sz="1600" dirty="0"/>
          </a:p>
        </p:txBody>
      </p:sp>
    </p:spTree>
    <p:extLst>
      <p:ext uri="{BB962C8B-B14F-4D97-AF65-F5344CB8AC3E}">
        <p14:creationId xmlns:p14="http://schemas.microsoft.com/office/powerpoint/2010/main" val="23198880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a:solidFill>
                  <a:srgbClr val="183691"/>
                </a:solidFill>
                <a:highlight>
                  <a:srgbClr val="FFFF00"/>
                </a:highlight>
                <a:latin typeface="DM Mono" panose="020B0509040201040103" pitchFamily="49" charset="77"/>
              </a:rPr>
              <a:t>41189bbb4fb446a586b0d69aba01d39b</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0095567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highlight>
                  <a:srgbClr val="FFFF00"/>
                </a:highlight>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871033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532453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                   "</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Sure the Test Passes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6759995" y="2733267"/>
            <a:ext cx="2529860" cy="338554"/>
          </a:xfrm>
          <a:prstGeom prst="rect">
            <a:avLst/>
          </a:prstGeom>
        </p:spPr>
        <p:txBody>
          <a:bodyPr wrap="none">
            <a:spAutoFit/>
          </a:bodyPr>
          <a:lstStyle/>
          <a:p>
            <a:r>
              <a:rPr lang="en-CA" sz="1600" dirty="0" err="1">
                <a:solidFill>
                  <a:srgbClr val="183691"/>
                </a:solidFill>
                <a:latin typeface="DM Mono" panose="020B0509040201040103" pitchFamily="49" charset="77"/>
              </a:rPr>
              <a:t>mobile_reviews.json</a:t>
            </a:r>
            <a:endParaRPr lang="en-US" sz="16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11473348" y="5597260"/>
            <a:ext cx="625166" cy="614978"/>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621166" y="5403551"/>
            <a:ext cx="10138273" cy="918852"/>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10138273" cy="1905323"/>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10138273" cy="1326301"/>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550920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a:p>
            <a:pPr lvl="0"/>
            <a:endParaRPr lang="en-US" sz="20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403225" y="1278508"/>
            <a:ext cx="11785600" cy="40318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690189" y="5463798"/>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648815" y="5430706"/>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512178" y="1201564"/>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3689975" y="1447082"/>
            <a:ext cx="1295547" cy="3385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40794"/>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50321</TotalTime>
  <Words>52577</Words>
  <Application>Microsoft Macintosh PowerPoint</Application>
  <PresentationFormat>Custom</PresentationFormat>
  <Paragraphs>2712</Paragraphs>
  <Slides>245</Slides>
  <Notes>242</Notes>
  <HiddenSlides>81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245</vt:i4>
      </vt:variant>
    </vt:vector>
  </HeadingPairs>
  <TitlesOfParts>
    <vt:vector size="254" baseType="lpstr">
      <vt:lpstr>Arial</vt:lpstr>
      <vt:lpstr>DM Sans</vt:lpstr>
      <vt:lpstr>Nothing You Could Do</vt:lpstr>
      <vt:lpstr>Impact</vt:lpstr>
      <vt:lpstr>DM Sans Medium</vt:lpstr>
      <vt:lpstr>DM Mono</vt:lpstr>
      <vt:lpstr>Inter</vt:lpstr>
      <vt:lpstr>DM Mono Medium</vt:lpstr>
      <vt:lpstr>DAIS Theme 2022</vt:lpstr>
      <vt:lpstr>Learn To Efficiently  Test ETL  Pipelines</vt:lpstr>
      <vt:lpstr>Resources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Multi-Layered Tests</vt:lpstr>
      <vt:lpstr>PowerPoint Presentation</vt:lpstr>
      <vt:lpstr>PowerPoint Presentation</vt:lpstr>
      <vt:lpstr>PowerPoint Presentation</vt:lpstr>
      <vt:lpstr>The Logic Test</vt:lpstr>
      <vt:lpstr>The Logic Test</vt:lpstr>
      <vt:lpstr>The Logic Test</vt:lpstr>
      <vt:lpstr>The Logic Test</vt:lpstr>
      <vt:lpstr>The Logic Test</vt:lpstr>
      <vt:lpstr>The Logic Test</vt:lpstr>
      <vt:lpstr>expected.json</vt:lpstr>
      <vt:lpstr>PowerPoint Presentation</vt:lpstr>
      <vt:lpstr>Large Outputs</vt:lpstr>
      <vt:lpstr>Large Outputs</vt:lpstr>
      <vt:lpstr>Large Outputs</vt:lpstr>
      <vt:lpstr>Large Outputs</vt:lpstr>
      <vt:lpstr>Large Outputs</vt:lpstr>
      <vt:lpstr>PowerPoint Presentation</vt:lpstr>
      <vt:lpstr>PowerPoint Presentation</vt:lpstr>
      <vt:lpstr>PowerPoint Presentation</vt:lpstr>
      <vt:lpstr>The Saff Squeeze</vt:lpstr>
      <vt:lpstr>Give it a specific name</vt:lpstr>
      <vt:lpstr>Give it a specific name</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PowerPoint Presentation</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23</cp:revision>
  <dcterms:modified xsi:type="dcterms:W3CDTF">2022-06-27T04:09:05Z</dcterms:modified>
</cp:coreProperties>
</file>